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332" r:id="rId2"/>
    <p:sldId id="335" r:id="rId3"/>
    <p:sldId id="342" r:id="rId4"/>
    <p:sldId id="308" r:id="rId5"/>
    <p:sldId id="336" r:id="rId6"/>
    <p:sldId id="337" r:id="rId7"/>
    <p:sldId id="339" r:id="rId8"/>
    <p:sldId id="344" r:id="rId9"/>
    <p:sldId id="340" r:id="rId10"/>
    <p:sldId id="343" r:id="rId11"/>
    <p:sldId id="345" r:id="rId12"/>
    <p:sldId id="347" r:id="rId13"/>
    <p:sldId id="341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38" r:id="rId37"/>
    <p:sldId id="370" r:id="rId38"/>
    <p:sldId id="371" r:id="rId39"/>
    <p:sldId id="37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0" autoAdjust="0"/>
    <p:restoredTop sz="93902"/>
  </p:normalViewPr>
  <p:slideViewPr>
    <p:cSldViewPr snapToGrid="0" snapToObjects="1">
      <p:cViewPr varScale="1">
        <p:scale>
          <a:sx n="64" d="100"/>
          <a:sy n="64" d="100"/>
        </p:scale>
        <p:origin x="-7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6D17A-5F38-764F-ADBC-DFBFA626BC88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81F33-9995-FF4A-B438-FCA0143A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5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59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59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591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1BA19-0BF5-4197-9629-795DEF459A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1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8960-F6EE-1645-9288-946C1C91E550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CA01-7FA4-1449-88F1-0F29E57E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8960-F6EE-1645-9288-946C1C91E550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CA01-7FA4-1449-88F1-0F29E57E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1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8960-F6EE-1645-9288-946C1C91E550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CA01-7FA4-1449-88F1-0F29E57E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8960-F6EE-1645-9288-946C1C91E550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CA01-7FA4-1449-88F1-0F29E57E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5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8960-F6EE-1645-9288-946C1C91E550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CA01-7FA4-1449-88F1-0F29E57E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2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8960-F6EE-1645-9288-946C1C91E550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CA01-7FA4-1449-88F1-0F29E57E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7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8960-F6EE-1645-9288-946C1C91E550}" type="datetimeFigureOut">
              <a:rPr lang="en-US" smtClean="0"/>
              <a:t>8/29/18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CA01-7FA4-1449-88F1-0F29E57E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46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8960-F6EE-1645-9288-946C1C91E550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CA01-7FA4-1449-88F1-0F29E57E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6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8960-F6EE-1645-9288-946C1C91E550}" type="datetimeFigureOut">
              <a:rPr lang="en-US" smtClean="0"/>
              <a:t>8/29/18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CA01-7FA4-1449-88F1-0F29E57E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8960-F6EE-1645-9288-946C1C91E550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CA01-7FA4-1449-88F1-0F29E57E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1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8960-F6EE-1645-9288-946C1C91E550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CA01-7FA4-1449-88F1-0F29E57E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3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350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938" y="1272619"/>
            <a:ext cx="11538408" cy="5220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8960-F6EE-1645-9288-946C1C91E550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CA01-7FA4-1449-88F1-0F29E57E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7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indent="265113"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28600" algn="l" defTabSz="914400" rtl="0" eaLnBrk="1" latinLnBrk="0" hangingPunct="1">
        <a:lnSpc>
          <a:spcPct val="90000"/>
        </a:lnSpc>
        <a:spcBef>
          <a:spcPts val="500"/>
        </a:spcBef>
        <a:buFont typeface="Vrinda" panose="020B0502040204020203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7788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21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9" Type="http://schemas.openxmlformats.org/officeDocument/2006/relationships/image" Target="../media/image19.emf"/><Relationship Id="rId10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emf"/><Relationship Id="rId12" Type="http://schemas.openxmlformats.org/officeDocument/2006/relationships/image" Target="../media/image1.png"/><Relationship Id="rId13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gi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image" Target="../media/image32.emf"/><Relationship Id="rId9" Type="http://schemas.openxmlformats.org/officeDocument/2006/relationships/image" Target="../media/image33.emf"/><Relationship Id="rId10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1.png"/><Relationship Id="rId8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8" Type="http://schemas.openxmlformats.org/officeDocument/2006/relationships/image" Target="../media/image1.png"/><Relationship Id="rId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1.png"/><Relationship Id="rId6" Type="http://schemas.microsoft.com/office/2007/relationships/hdphoto" Target="../media/hdphoto1.wdp"/><Relationship Id="rId7" Type="http://schemas.openxmlformats.org/officeDocument/2006/relationships/image" Target="../media/image3.gif"/><Relationship Id="rId8" Type="http://schemas.openxmlformats.org/officeDocument/2006/relationships/image" Target="../media/image47.emf"/><Relationship Id="rId9" Type="http://schemas.openxmlformats.org/officeDocument/2006/relationships/image" Target="../media/image48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3.gif"/><Relationship Id="rId7" Type="http://schemas.openxmlformats.org/officeDocument/2006/relationships/image" Target="../media/image50.emf"/><Relationship Id="rId8" Type="http://schemas.openxmlformats.org/officeDocument/2006/relationships/image" Target="../media/image51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3.gi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6" Type="http://schemas.openxmlformats.org/officeDocument/2006/relationships/image" Target="../media/image56.emf"/><Relationship Id="rId7" Type="http://schemas.openxmlformats.org/officeDocument/2006/relationships/image" Target="../media/image57.emf"/><Relationship Id="rId8" Type="http://schemas.openxmlformats.org/officeDocument/2006/relationships/image" Target="../media/image58.emf"/><Relationship Id="rId9" Type="http://schemas.openxmlformats.org/officeDocument/2006/relationships/image" Target="../media/image59.emf"/><Relationship Id="rId10" Type="http://schemas.openxmlformats.org/officeDocument/2006/relationships/image" Target="../media/image1.png"/><Relationship Id="rId11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60.emf"/><Relationship Id="rId5" Type="http://schemas.openxmlformats.org/officeDocument/2006/relationships/image" Target="../media/image1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6.emf"/><Relationship Id="rId12" Type="http://schemas.openxmlformats.org/officeDocument/2006/relationships/image" Target="../media/image67.emf"/><Relationship Id="rId13" Type="http://schemas.openxmlformats.org/officeDocument/2006/relationships/image" Target="../media/image68.emf"/><Relationship Id="rId14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3.gif"/><Relationship Id="rId6" Type="http://schemas.openxmlformats.org/officeDocument/2006/relationships/image" Target="../media/image61.emf"/><Relationship Id="rId7" Type="http://schemas.openxmlformats.org/officeDocument/2006/relationships/image" Target="../media/image62.emf"/><Relationship Id="rId8" Type="http://schemas.openxmlformats.org/officeDocument/2006/relationships/image" Target="../media/image63.emf"/><Relationship Id="rId9" Type="http://schemas.openxmlformats.org/officeDocument/2006/relationships/image" Target="../media/image64.emf"/><Relationship Id="rId10" Type="http://schemas.openxmlformats.org/officeDocument/2006/relationships/image" Target="../media/image6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3.gif"/><Relationship Id="rId6" Type="http://schemas.openxmlformats.org/officeDocument/2006/relationships/image" Target="../media/image70.emf"/><Relationship Id="rId7" Type="http://schemas.openxmlformats.org/officeDocument/2006/relationships/image" Target="../media/image71.emf"/><Relationship Id="rId8" Type="http://schemas.openxmlformats.org/officeDocument/2006/relationships/image" Target="../media/image72.emf"/><Relationship Id="rId9" Type="http://schemas.openxmlformats.org/officeDocument/2006/relationships/image" Target="../media/image73.emf"/><Relationship Id="rId10" Type="http://schemas.openxmlformats.org/officeDocument/2006/relationships/image" Target="../media/image74.emf"/><Relationship Id="rId11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76.emf"/><Relationship Id="rId6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3.gif"/><Relationship Id="rId6" Type="http://schemas.openxmlformats.org/officeDocument/2006/relationships/image" Target="../media/image78.emf"/><Relationship Id="rId7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3.gif"/><Relationship Id="rId6" Type="http://schemas.openxmlformats.org/officeDocument/2006/relationships/image" Target="../media/image80.emf"/><Relationship Id="rId7" Type="http://schemas.openxmlformats.org/officeDocument/2006/relationships/image" Target="../media/image81.emf"/><Relationship Id="rId8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85.emf"/><Relationship Id="rId5" Type="http://schemas.openxmlformats.org/officeDocument/2006/relationships/image" Target="../media/image1.png"/><Relationship Id="rId6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gi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Machine Learning, Data Science and Decision Lab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August,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2018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45" y="4802384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590800" y="3787776"/>
            <a:ext cx="6934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3999" y="1855856"/>
            <a:ext cx="9144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Structured Learning &amp; Decision Making for Medical Informatics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Onur Atan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b="1" smtClean="0"/>
              <a:t>1</a:t>
            </a:fld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7880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Definitions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45" y="1579540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b="1" smtClean="0"/>
              <a:t>10</a:t>
            </a:fld>
            <a:endParaRPr lang="en-US" sz="1800" b="1" dirty="0"/>
          </a:p>
        </p:txBody>
      </p:sp>
      <p:pic>
        <p:nvPicPr>
          <p:cNvPr id="25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45" y="2037029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04" y="3566622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75" y="4722896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89667" y="1472839"/>
            <a:ext cx="1999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Set of subgroups: 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968500" y="1919057"/>
            <a:ext cx="4631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Action set (treatment and control actions):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989667" y="2416950"/>
            <a:ext cx="3159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Outcome parameter of (</a:t>
            </a:r>
            <a:r>
              <a:rPr lang="en-US" sz="2000" dirty="0" err="1" smtClean="0"/>
              <a:t>x,y</a:t>
            </a:r>
            <a:r>
              <a:rPr lang="en-US" sz="2000" dirty="0" smtClean="0"/>
              <a:t>):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1799789" y="3352027"/>
            <a:ext cx="8868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Treatment Effect (TE)  of subgroup x  is expected difference between treatment and control action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799789" y="4567073"/>
            <a:ext cx="8868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Efficacious Label (EL)  of subgroup x  is 1 if expected outcome of treatment action improves expected outcome of control action by pre-specified </a:t>
            </a:r>
            <a:r>
              <a:rPr lang="en-US" sz="2000" dirty="0" err="1" smtClean="0"/>
              <a:t>τ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29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69" y="2512503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0229" y="1544035"/>
            <a:ext cx="297180" cy="297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6999" y="1953407"/>
            <a:ext cx="1143000" cy="365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9156" y="2410620"/>
            <a:ext cx="434340" cy="411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7867" y="4017579"/>
            <a:ext cx="2997200" cy="431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7867" y="5264414"/>
            <a:ext cx="3683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2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Posterior expectations for TE and EL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45" y="1452538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b="1" smtClean="0"/>
              <a:t>11</a:t>
            </a:fld>
            <a:endParaRPr lang="en-US" sz="1800" b="1" dirty="0"/>
          </a:p>
        </p:txBody>
      </p:sp>
      <p:pic>
        <p:nvPicPr>
          <p:cNvPr id="34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45" y="3347065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4-Point Star 21"/>
          <p:cNvSpPr/>
          <p:nvPr/>
        </p:nvSpPr>
        <p:spPr>
          <a:xfrm>
            <a:off x="2294490" y="2245777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69122" y="1296715"/>
            <a:ext cx="8868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Having recruited n patients in stage k, posterior distributions given the filtration are given by: 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2593" y="1587157"/>
            <a:ext cx="3954780" cy="457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96680" y="2172949"/>
            <a:ext cx="7907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</a:t>
            </a:r>
            <a:r>
              <a:rPr lang="en-US" sz="2000" dirty="0" smtClean="0"/>
              <a:t>here      is the cumulative sufficient statistics.</a:t>
            </a:r>
            <a:endParaRPr lang="en-US" sz="2000" dirty="0"/>
          </a:p>
        </p:txBody>
      </p:sp>
      <p:sp>
        <p:nvSpPr>
          <p:cNvPr id="26" name="4-Point Star 25"/>
          <p:cNvSpPr/>
          <p:nvPr/>
        </p:nvSpPr>
        <p:spPr>
          <a:xfrm>
            <a:off x="2298721" y="2673348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75513" y="2590790"/>
            <a:ext cx="7907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</a:t>
            </a:r>
            <a:r>
              <a:rPr lang="en-US" sz="2000" dirty="0" smtClean="0"/>
              <a:t>here      is number of samples.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6739" y="2194116"/>
            <a:ext cx="297180" cy="365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739" y="2590790"/>
            <a:ext cx="251460" cy="36576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69122" y="3243070"/>
            <a:ext cx="8868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Then, conditional expectations are given by 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7853" y="3619037"/>
            <a:ext cx="3520440" cy="4800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4640" y="4141431"/>
            <a:ext cx="393192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9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Learning Objective for RCTs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45" y="1452538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b="1" smtClean="0"/>
              <a:t>12</a:t>
            </a:fld>
            <a:endParaRPr lang="en-US" sz="1800" b="1" dirty="0"/>
          </a:p>
        </p:txBody>
      </p:sp>
      <p:pic>
        <p:nvPicPr>
          <p:cNvPr id="34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45" y="3347065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947333" y="1296715"/>
            <a:ext cx="8720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Objective 1</a:t>
            </a:r>
            <a:r>
              <a:rPr lang="en-US" sz="2000" dirty="0" smtClean="0"/>
              <a:t>: Estimating the treatment effects of subgroups. The metric we use in this case is the total posterior variance of TE:  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947333" y="3191242"/>
            <a:ext cx="8720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Objective 2</a:t>
            </a:r>
            <a:r>
              <a:rPr lang="en-US" sz="2000" dirty="0" smtClean="0"/>
              <a:t>: Estimating whether treatment action is efficient with respect to control action . The metric we use in this case is the total misclassification error:  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0167" y="2171700"/>
            <a:ext cx="3634740" cy="640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0167" y="4064000"/>
            <a:ext cx="4023360" cy="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8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Markov Decision Process (MDP) Formulation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45" y="1537206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b="1" smtClean="0"/>
              <a:t>13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968499" y="1454738"/>
            <a:ext cx="8699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State vector:</a:t>
            </a:r>
            <a:r>
              <a:rPr lang="en-US" sz="2000" dirty="0" smtClean="0"/>
              <a:t>                     with                                              .              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03" y="1420365"/>
            <a:ext cx="1120140" cy="502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934" y="1214625"/>
            <a:ext cx="2606040" cy="914400"/>
          </a:xfrm>
          <a:prstGeom prst="rect">
            <a:avLst/>
          </a:prstGeom>
        </p:spPr>
      </p:pic>
      <p:pic>
        <p:nvPicPr>
          <p:cNvPr id="9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87" y="2477004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30396" y="2041621"/>
            <a:ext cx="8699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Action vector</a:t>
            </a:r>
            <a:r>
              <a:rPr lang="en-US" sz="2000" dirty="0" smtClean="0"/>
              <a:t>:                       with M being number of patients to recruit, and                  where          is the number of patients from subgroup x that is assigned to treatment group y.            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6732" y="2065524"/>
            <a:ext cx="1257300" cy="411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8633" y="2041621"/>
            <a:ext cx="1188720" cy="502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2833" y="2374567"/>
            <a:ext cx="434340" cy="411480"/>
          </a:xfrm>
          <a:prstGeom prst="rect">
            <a:avLst/>
          </a:prstGeom>
        </p:spPr>
      </p:pic>
      <p:pic>
        <p:nvPicPr>
          <p:cNvPr id="14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18" y="3349082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30396" y="3243247"/>
            <a:ext cx="8492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Based on outcome observations                                        , define 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2465" y="3272366"/>
            <a:ext cx="2308860" cy="4114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4032" y="3853179"/>
            <a:ext cx="2811780" cy="914400"/>
          </a:xfrm>
          <a:prstGeom prst="rect">
            <a:avLst/>
          </a:prstGeom>
        </p:spPr>
      </p:pic>
      <p:pic>
        <p:nvPicPr>
          <p:cNvPr id="19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32" y="4915072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844037" y="4831080"/>
            <a:ext cx="8718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State transition</a:t>
            </a:r>
            <a:r>
              <a:rPr lang="en-US" sz="2000" dirty="0" smtClean="0"/>
              <a:t>: Based on Bayesian update,                                                            . </a:t>
            </a:r>
            <a:endParaRPr lang="en-US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2822" y="4852247"/>
            <a:ext cx="3406140" cy="4114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547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Markov Decision Process (MDP) Formulation (Continued)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b="1" smtClean="0"/>
              <a:t>14</a:t>
            </a:fld>
            <a:endParaRPr lang="en-US" sz="1800" b="1" dirty="0"/>
          </a:p>
        </p:txBody>
      </p:sp>
      <p:pic>
        <p:nvPicPr>
          <p:cNvPr id="9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87" y="1453371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09229" y="1254433"/>
            <a:ext cx="8699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Reward function: </a:t>
            </a:r>
            <a:r>
              <a:rPr lang="en-US" sz="2000" dirty="0" smtClean="0"/>
              <a:t>the expected improvements in the errors by taking an action at a particular state: </a:t>
            </a:r>
            <a:endParaRPr lang="en-US" sz="2000" dirty="0"/>
          </a:p>
        </p:txBody>
      </p:sp>
      <p:pic>
        <p:nvPicPr>
          <p:cNvPr id="19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47" y="3581572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949872" y="3516136"/>
            <a:ext cx="8718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Learning objective</a:t>
            </a:r>
            <a:r>
              <a:rPr lang="en-US" sz="2000" dirty="0" smtClean="0"/>
              <a:t>: An allocation policy                      to optimize:  </a:t>
            </a:r>
            <a:endParaRPr lang="en-US" sz="2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933" y="1962319"/>
            <a:ext cx="4411980" cy="9601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100" y="3567955"/>
            <a:ext cx="1211580" cy="3200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900" y="3887995"/>
            <a:ext cx="3246120" cy="15316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93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Dynamic Programming Solution 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b="1" smtClean="0"/>
              <a:t>15</a:t>
            </a:fld>
            <a:endParaRPr lang="en-US" sz="1800" b="1" dirty="0"/>
          </a:p>
        </p:txBody>
      </p:sp>
      <p:pic>
        <p:nvPicPr>
          <p:cNvPr id="9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20" y="1598776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53" y="2766248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9801" y="1492452"/>
            <a:ext cx="7725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Optimal value function at stage K: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846300" y="2652857"/>
            <a:ext cx="7725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Q-function at stage k: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200" y="1174462"/>
            <a:ext cx="6332220" cy="1074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866" y="2615241"/>
            <a:ext cx="3360420" cy="480060"/>
          </a:xfrm>
          <a:prstGeom prst="rect">
            <a:avLst/>
          </a:prstGeom>
        </p:spPr>
      </p:pic>
      <p:pic>
        <p:nvPicPr>
          <p:cNvPr id="18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17" y="3278487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846300" y="3158510"/>
            <a:ext cx="7725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Optimal value function is given by: 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7198" y="3158510"/>
            <a:ext cx="2834640" cy="457200"/>
          </a:xfrm>
          <a:prstGeom prst="rect">
            <a:avLst/>
          </a:prstGeom>
        </p:spPr>
      </p:pic>
      <p:pic>
        <p:nvPicPr>
          <p:cNvPr id="24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48" y="3748392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846300" y="3655697"/>
            <a:ext cx="7725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 action a is optimal if and only if                                .  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1866" y="3646389"/>
            <a:ext cx="1783080" cy="41148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511017" y="4233334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27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17" y="4771282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46300" y="4416315"/>
            <a:ext cx="882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DP solution is </a:t>
            </a:r>
            <a:r>
              <a:rPr lang="en-US" sz="2000" b="1" dirty="0" smtClean="0">
                <a:solidFill>
                  <a:srgbClr val="FF0000"/>
                </a:solidFill>
              </a:rPr>
              <a:t>NOT TRACTABLE </a:t>
            </a:r>
            <a:r>
              <a:rPr lang="en-US" sz="2000" dirty="0" smtClean="0"/>
              <a:t>for even a mid-size trial because state space is containing all possible posterior distributions, action space is containing all possible way of patient recruitments.  </a:t>
            </a:r>
            <a:endParaRPr lang="en-US" sz="2000" dirty="0"/>
          </a:p>
        </p:txBody>
      </p:sp>
      <p:pic>
        <p:nvPicPr>
          <p:cNvPr id="29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47" y="5558692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846300" y="5430868"/>
            <a:ext cx="882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My contribution is an approximate, tractable algorithm that achieves more efficient learning power.</a:t>
            </a:r>
            <a:endParaRPr lang="en-US" sz="2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319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Idea of Optimistic Knowledge Gradient (Opt-KG)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b="1" smtClean="0"/>
              <a:t>16</a:t>
            </a:fld>
            <a:endParaRPr lang="en-US" sz="1800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2365658" y="4381501"/>
            <a:ext cx="6921595" cy="0"/>
          </a:xfrm>
          <a:prstGeom prst="line">
            <a:avLst/>
          </a:prstGeom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65658" y="1286935"/>
            <a:ext cx="0" cy="3094566"/>
          </a:xfrm>
          <a:prstGeom prst="line">
            <a:avLst/>
          </a:prstGeom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911477" y="1286935"/>
            <a:ext cx="0" cy="3094566"/>
          </a:xfrm>
          <a:prstGeom prst="line">
            <a:avLst/>
          </a:prstGeom>
          <a:ln w="19050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673014" y="4537805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090405" y="4992594"/>
            <a:ext cx="164897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4232918" y="4992594"/>
            <a:ext cx="155948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011864" y="5113883"/>
            <a:ext cx="198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 favor of treatment</a:t>
            </a:r>
            <a:endParaRPr lang="en-US" sz="16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106629" y="5113883"/>
            <a:ext cx="1721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 favor of control</a:t>
            </a:r>
            <a:endParaRPr lang="en-US" sz="1600" b="1" dirty="0"/>
          </a:p>
        </p:txBody>
      </p:sp>
      <p:sp>
        <p:nvSpPr>
          <p:cNvPr id="68" name="Oval 67"/>
          <p:cNvSpPr/>
          <p:nvPr/>
        </p:nvSpPr>
        <p:spPr>
          <a:xfrm flipH="1" flipV="1">
            <a:off x="3189899" y="1598174"/>
            <a:ext cx="109728" cy="1097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 flipH="1" flipV="1">
            <a:off x="8234900" y="2305256"/>
            <a:ext cx="109728" cy="1097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 flipH="1" flipV="1">
            <a:off x="7414895" y="2980916"/>
            <a:ext cx="109728" cy="1097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 flipH="1" flipV="1">
            <a:off x="6149940" y="3716872"/>
            <a:ext cx="109728" cy="1097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737435" y="1393666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S1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1737435" y="2149486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1737435" y="2833650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S3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737435" y="3580944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S4</a:t>
            </a:r>
            <a:endParaRPr lang="en-US" dirty="0"/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2798081" y="1648376"/>
            <a:ext cx="402322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 flipH="1" flipV="1">
            <a:off x="2707259" y="1591838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8344628" y="2355458"/>
            <a:ext cx="294878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 flipH="1" flipV="1">
            <a:off x="8639506" y="2300594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7517022" y="3031118"/>
            <a:ext cx="39334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 flipH="1" flipV="1">
            <a:off x="7910362" y="2980916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6240610" y="3782863"/>
            <a:ext cx="724830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 flipH="1" flipV="1">
            <a:off x="6965440" y="3712818"/>
            <a:ext cx="109728" cy="109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2914320" y="5925395"/>
            <a:ext cx="551157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2914320" y="6180470"/>
            <a:ext cx="449128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704592" y="5685779"/>
            <a:ext cx="5920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maximum gain in the misclassification error by sampling from a subgroup</a:t>
            </a:r>
            <a:endParaRPr lang="en-US" sz="2000" dirty="0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5884" y="4130165"/>
            <a:ext cx="822960" cy="43434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3" y="5716498"/>
            <a:ext cx="5595652" cy="5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43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Experimental Setting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b="1" smtClean="0"/>
              <a:t>17</a:t>
            </a:fld>
            <a:endParaRPr lang="en-US" sz="1800" b="1" dirty="0"/>
          </a:p>
        </p:txBody>
      </p:sp>
      <p:pic>
        <p:nvPicPr>
          <p:cNvPr id="5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20" y="1598776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51" y="2724850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8500" y="1260104"/>
            <a:ext cx="8678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use two types of primary outcomes: time to adverse event (modeled as an Exponential distribution), an adverse event indication (modeled as a Bernoulli distribution) 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989667" y="2615193"/>
            <a:ext cx="8678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Two simulation setting: </a:t>
            </a:r>
            <a:endParaRPr lang="en-US" sz="2000" dirty="0"/>
          </a:p>
        </p:txBody>
      </p:sp>
      <p:sp>
        <p:nvSpPr>
          <p:cNvPr id="9" name="4-Point Star 8"/>
          <p:cNvSpPr/>
          <p:nvPr/>
        </p:nvSpPr>
        <p:spPr>
          <a:xfrm>
            <a:off x="2125154" y="3155958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3067" y="3036470"/>
            <a:ext cx="8144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Exponential </a:t>
            </a:r>
            <a:r>
              <a:rPr lang="en-US" sz="2000" dirty="0" smtClean="0"/>
              <a:t>distribution, </a:t>
            </a:r>
            <a:r>
              <a:rPr lang="en-US" sz="2000" dirty="0" smtClean="0"/>
              <a:t>TE estimation</a:t>
            </a:r>
            <a:endParaRPr lang="en-US" sz="2000" dirty="0"/>
          </a:p>
        </p:txBody>
      </p:sp>
      <p:sp>
        <p:nvSpPr>
          <p:cNvPr id="11" name="4-Point Star 10"/>
          <p:cNvSpPr/>
          <p:nvPr/>
        </p:nvSpPr>
        <p:spPr>
          <a:xfrm>
            <a:off x="2129385" y="3562362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6131" y="3442738"/>
            <a:ext cx="8144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Bernoulli </a:t>
            </a:r>
            <a:r>
              <a:rPr lang="en-US" sz="2000" dirty="0" smtClean="0"/>
              <a:t>distribution, </a:t>
            </a:r>
            <a:r>
              <a:rPr lang="en-US" sz="2000" dirty="0" smtClean="0"/>
              <a:t>EL classification</a:t>
            </a:r>
            <a:endParaRPr lang="en-US" sz="2000" dirty="0"/>
          </a:p>
        </p:txBody>
      </p:sp>
      <p:pic>
        <p:nvPicPr>
          <p:cNvPr id="13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49" y="4104936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47333" y="4003131"/>
            <a:ext cx="8678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Metrics: RMSE for TE estimation, total error for EL classification </a:t>
            </a:r>
            <a:endParaRPr lang="en-US" sz="2000" dirty="0"/>
          </a:p>
        </p:txBody>
      </p:sp>
      <p:pic>
        <p:nvPicPr>
          <p:cNvPr id="15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80" y="4723010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30397" y="4594073"/>
            <a:ext cx="8678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report average metrics over 1000 experiments. 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001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Improvements with respect to UA for 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EL classification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b="1" smtClean="0"/>
              <a:t>18</a:t>
            </a:fld>
            <a:endParaRPr lang="en-US" sz="18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396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Improvements with respect to UA for TE estimation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RMSE_improvement.eps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r="8587"/>
          <a:stretch/>
        </p:blipFill>
        <p:spPr>
          <a:xfrm>
            <a:off x="838200" y="1508120"/>
            <a:ext cx="5181600" cy="4351338"/>
          </a:xfrm>
        </p:spPr>
      </p:pic>
      <p:pic>
        <p:nvPicPr>
          <p:cNvPr id="13" name="Content Placeholder 12" descr="RMSE_allocation.eps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r="8587"/>
          <a:stretch/>
        </p:blipFill>
        <p:spPr>
          <a:xfrm>
            <a:off x="6172200" y="1508120"/>
            <a:ext cx="5181600" cy="4351338"/>
          </a:xfr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A146-03DB-4976-9A2C-71B403BA39D0}" type="slidenum">
              <a:rPr lang="en-US" sz="1800" b="1" smtClean="0"/>
              <a:t>19</a:t>
            </a:fld>
            <a:endParaRPr 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20" y="1408273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6166" y="1269500"/>
            <a:ext cx="869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Experiments on Exponential Model with               and varying       for 1000 patients.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7130" y="1303850"/>
            <a:ext cx="708660" cy="365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3467" y="1303850"/>
            <a:ext cx="274320" cy="3657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68500" y="5898556"/>
            <a:ext cx="869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improvement score of Opt-KG with respect to UA is larger when standard deviation of treatment and control differs from each other.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529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Motivation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A146-03DB-4976-9A2C-71B403BA39D0}" type="slidenum">
              <a:rPr lang="en-US" sz="1800" b="1" smtClean="0"/>
              <a:t>2</a:t>
            </a:fld>
            <a:endParaRPr lang="en-US" sz="18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90800" y="3787776"/>
            <a:ext cx="6934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gr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34" y="1323545"/>
            <a:ext cx="7550618" cy="42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8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Misclassification error for different patient budget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 descr="toterr_N.eps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6304" r="8587" b="-6304"/>
          <a:stretch/>
        </p:blipFill>
        <p:spPr>
          <a:xfrm>
            <a:off x="838200" y="1706563"/>
            <a:ext cx="5181600" cy="4351337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1706573"/>
            <a:ext cx="5181600" cy="4351338"/>
          </a:xfrm>
        </p:spPr>
        <p:txBody>
          <a:bodyPr/>
          <a:lstStyle/>
          <a:p>
            <a:r>
              <a:rPr lang="en-US" sz="2000" dirty="0" smtClean="0"/>
              <a:t>Thompson Sampling (TS) aims to maximize patient benefit. Hence,</a:t>
            </a:r>
          </a:p>
          <a:p>
            <a:pPr lvl="1"/>
            <a:r>
              <a:rPr lang="en-US" sz="1600" dirty="0" smtClean="0"/>
              <a:t>Estimation error on “poor” action is large. </a:t>
            </a:r>
          </a:p>
          <a:p>
            <a:pPr lvl="1"/>
            <a:r>
              <a:rPr lang="en-US" sz="1600" dirty="0" smtClean="0"/>
              <a:t>Slower convergence.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All algorithms will converge if there was infinite patient budget.  </a:t>
            </a:r>
          </a:p>
          <a:p>
            <a:endParaRPr lang="en-US" sz="2000" dirty="0"/>
          </a:p>
          <a:p>
            <a:r>
              <a:rPr lang="en-US" sz="2000" dirty="0" smtClean="0"/>
              <a:t>Our improvement is achieved by sampling more patients to subgroups with smaller gaps.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A146-03DB-4976-9A2C-71B403BA39D0}" type="slidenum">
              <a:rPr lang="en-US" sz="1800" b="1" smtClean="0"/>
              <a:t>20</a:t>
            </a:fld>
            <a:endParaRPr 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65" y="1249687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47800" y="1164081"/>
            <a:ext cx="10181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Experiments on Bernoulli outcomes for                 and                                                              for </a:t>
            </a:r>
            <a:r>
              <a:rPr lang="en-US" sz="2000" dirty="0" err="1" smtClean="0"/>
              <a:t>τ</a:t>
            </a:r>
            <a:r>
              <a:rPr lang="en-US" sz="2000" dirty="0" smtClean="0"/>
              <a:t>=0.1                        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3599" y="1210003"/>
            <a:ext cx="960120" cy="365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0934" y="1210003"/>
            <a:ext cx="35433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3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Recruiting M patients at a time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b="1" smtClean="0"/>
              <a:t>21</a:t>
            </a:fld>
            <a:endParaRPr lang="en-US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65" y="1249687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1164081"/>
            <a:ext cx="10181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Experiments on Bernoulli outcomes for                 and                                                              for </a:t>
            </a:r>
            <a:r>
              <a:rPr lang="en-US" sz="2000" dirty="0" err="1" smtClean="0"/>
              <a:t>τ</a:t>
            </a:r>
            <a:r>
              <a:rPr lang="en-US" sz="2000" dirty="0" smtClean="0"/>
              <a:t>=0.1                        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3599" y="1210003"/>
            <a:ext cx="960120" cy="365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0934" y="1210003"/>
            <a:ext cx="3543300" cy="36576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496595"/>
              </p:ext>
            </p:extLst>
          </p:nvPr>
        </p:nvGraphicFramePr>
        <p:xfrm>
          <a:off x="2124676" y="2009417"/>
          <a:ext cx="8128001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/>
                <a:gridCol w="1161143"/>
                <a:gridCol w="1161143"/>
                <a:gridCol w="1161143"/>
                <a:gridCol w="1161143"/>
                <a:gridCol w="1161143"/>
                <a:gridCol w="11611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Opt-KG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0.068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0.094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090741" y="3358608"/>
            <a:ext cx="6077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Table: Misclassification error for different M</a:t>
            </a:r>
            <a:endParaRPr lang="en-US" sz="2000" dirty="0"/>
          </a:p>
        </p:txBody>
      </p:sp>
      <p:pic>
        <p:nvPicPr>
          <p:cNvPr id="14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65" y="4417816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24000" y="417166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misclassification error is the same for small values of M. If M is large, then algorithm has less flexibility to recruit patients, hence performance drops.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905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Future Work on RCTs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b="1" smtClean="0"/>
              <a:t>22</a:t>
            </a:fld>
            <a:endParaRPr lang="en-US" sz="1800" b="1" dirty="0"/>
          </a:p>
        </p:txBody>
      </p:sp>
      <p:pic>
        <p:nvPicPr>
          <p:cNvPr id="5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20" y="1598776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4994" y="1502835"/>
            <a:ext cx="876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Identifying the subgroups from patient features. </a:t>
            </a:r>
            <a:endParaRPr lang="en-US" sz="2000" dirty="0"/>
          </a:p>
        </p:txBody>
      </p:sp>
      <p:pic>
        <p:nvPicPr>
          <p:cNvPr id="7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51" y="2174516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66891" y="2068683"/>
            <a:ext cx="876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Non-homogeneous costs for recruiting patients from different subgroups. 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22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Observational Studies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vs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 RCTs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b="1" smtClean="0"/>
              <a:t>23</a:t>
            </a:fld>
            <a:endParaRPr lang="en-US" sz="1800" b="1" dirty="0"/>
          </a:p>
        </p:txBody>
      </p:sp>
      <p:pic>
        <p:nvPicPr>
          <p:cNvPr id="5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20" y="1598776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58" y="3289583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7332" y="1539333"/>
            <a:ext cx="865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Randomized Clinical trials</a:t>
            </a:r>
            <a:endParaRPr lang="en-US" sz="2000" dirty="0"/>
          </a:p>
        </p:txBody>
      </p:sp>
      <p:sp>
        <p:nvSpPr>
          <p:cNvPr id="10" name="4-Point Star 9"/>
          <p:cNvSpPr/>
          <p:nvPr/>
        </p:nvSpPr>
        <p:spPr>
          <a:xfrm>
            <a:off x="2015086" y="2127256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5332" y="2063755"/>
            <a:ext cx="535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re time-consuming &amp; costly, </a:t>
            </a:r>
            <a:endParaRPr lang="en-US" dirty="0"/>
          </a:p>
        </p:txBody>
      </p:sp>
      <p:sp>
        <p:nvSpPr>
          <p:cNvPr id="12" name="4-Point Star 11"/>
          <p:cNvSpPr/>
          <p:nvPr/>
        </p:nvSpPr>
        <p:spPr>
          <a:xfrm>
            <a:off x="2019317" y="2554827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5332" y="2447914"/>
            <a:ext cx="535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xhibit small data.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83831" y="3212995"/>
            <a:ext cx="865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Observational data</a:t>
            </a:r>
            <a:endParaRPr lang="en-US" sz="2000" dirty="0"/>
          </a:p>
        </p:txBody>
      </p:sp>
      <p:sp>
        <p:nvSpPr>
          <p:cNvPr id="15" name="4-Point Star 14"/>
          <p:cNvSpPr/>
          <p:nvPr/>
        </p:nvSpPr>
        <p:spPr>
          <a:xfrm>
            <a:off x="2019317" y="3761322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1831" y="3684091"/>
            <a:ext cx="535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asy to obtain, </a:t>
            </a:r>
            <a:endParaRPr lang="en-US" dirty="0"/>
          </a:p>
        </p:txBody>
      </p:sp>
      <p:sp>
        <p:nvSpPr>
          <p:cNvPr id="18" name="4-Point Star 17"/>
          <p:cNvSpPr/>
          <p:nvPr/>
        </p:nvSpPr>
        <p:spPr>
          <a:xfrm>
            <a:off x="2023548" y="4146559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4895" y="4069328"/>
            <a:ext cx="535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exhibit larger data. 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52148" y="4810157"/>
            <a:ext cx="7713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Can we learn personalized treatments from observational data ?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157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Neyman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-Rubin Causal Model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b="1" smtClean="0"/>
              <a:t>24</a:t>
            </a:fld>
            <a:endParaRPr lang="en-US" sz="1800" b="1" dirty="0"/>
          </a:p>
        </p:txBody>
      </p:sp>
      <p:pic>
        <p:nvPicPr>
          <p:cNvPr id="5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20" y="1520883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4998" y="1441055"/>
            <a:ext cx="865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Each patient </a:t>
            </a:r>
            <a:r>
              <a:rPr lang="en-US" sz="2000" dirty="0" err="1" smtClean="0"/>
              <a:t>i</a:t>
            </a:r>
            <a:r>
              <a:rPr lang="en-US" sz="2000" dirty="0" smtClean="0"/>
              <a:t> is associated with feature vector</a:t>
            </a:r>
            <a:endParaRPr lang="en-US" sz="2000" dirty="0"/>
          </a:p>
        </p:txBody>
      </p:sp>
      <p:pic>
        <p:nvPicPr>
          <p:cNvPr id="21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4" y="2117790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909229" y="2032782"/>
            <a:ext cx="865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Treatment alternatives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pic>
        <p:nvPicPr>
          <p:cNvPr id="23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15" y="2672363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913460" y="2566188"/>
            <a:ext cx="865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Potential outcomes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pic>
        <p:nvPicPr>
          <p:cNvPr id="25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46" y="3269270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917691" y="3163095"/>
            <a:ext cx="865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Observational data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pic>
        <p:nvPicPr>
          <p:cNvPr id="27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10" y="3866177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900755" y="3781169"/>
            <a:ext cx="865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Personalized treatment policy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pic>
        <p:nvPicPr>
          <p:cNvPr id="29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41" y="4505418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904986" y="4399243"/>
            <a:ext cx="865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Policy value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432" y="1475405"/>
            <a:ext cx="320040" cy="365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004" y="2082321"/>
            <a:ext cx="2080260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8666" y="2562245"/>
            <a:ext cx="1577340" cy="3886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6332" y="3194059"/>
            <a:ext cx="2034540" cy="41148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8016" y="3840072"/>
            <a:ext cx="1211580" cy="3200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6291" y="4382794"/>
            <a:ext cx="1874520" cy="4800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44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Main Assumptions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b="1" smtClean="0"/>
              <a:t>25</a:t>
            </a:fld>
            <a:endParaRPr lang="en-US" sz="1800" b="1" dirty="0"/>
          </a:p>
        </p:txBody>
      </p:sp>
      <p:pic>
        <p:nvPicPr>
          <p:cNvPr id="5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20" y="1520883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83830" y="1333500"/>
            <a:ext cx="859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Unconfoundedness</a:t>
            </a:r>
            <a:r>
              <a:rPr lang="en-US" sz="2000" dirty="0" smtClean="0"/>
              <a:t>: Potential outcomes are independent of the treatment performed given the feature vector:                                  A.                              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499" y="1652766"/>
            <a:ext cx="1577340" cy="3886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13503" y="167666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⊥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909228" y="2671233"/>
            <a:ext cx="859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Overlap</a:t>
            </a:r>
            <a:r>
              <a:rPr lang="en-US" sz="2000" dirty="0" smtClean="0"/>
              <a:t>: There is a non-zero probability that each patient receiving different treatment alternatives.   </a:t>
            </a:r>
            <a:endParaRPr lang="en-US" sz="2000" dirty="0"/>
          </a:p>
        </p:txBody>
      </p:sp>
      <p:pic>
        <p:nvPicPr>
          <p:cNvPr id="35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51" y="2816301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947331" y="3963491"/>
            <a:ext cx="8441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These assumptions allow us to infer the outcomes of counterfactual actions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945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Difference between Supervised and Off-Policy Learning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b="1" smtClean="0"/>
              <a:t>26</a:t>
            </a:fld>
            <a:endParaRPr lang="en-US" sz="1800" b="1" dirty="0"/>
          </a:p>
        </p:txBody>
      </p:sp>
      <p:pic>
        <p:nvPicPr>
          <p:cNvPr id="5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20" y="1520883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51" y="2076602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7333" y="1397001"/>
            <a:ext cx="8720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Only the outcome of the treatment actually performed is observed: </a:t>
            </a:r>
            <a:r>
              <a:rPr lang="en-US" sz="2000" b="1" dirty="0" smtClean="0"/>
              <a:t>Partial label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47333" y="1979311"/>
            <a:ext cx="8720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Treatments are selected by clinicians (experts) based on features: </a:t>
            </a:r>
            <a:r>
              <a:rPr lang="en-US" sz="2000" b="1" dirty="0" smtClean="0"/>
              <a:t>Selection bias</a:t>
            </a:r>
            <a:endParaRPr lang="en-US" sz="2000" b="1" dirty="0"/>
          </a:p>
        </p:txBody>
      </p:sp>
      <p:pic>
        <p:nvPicPr>
          <p:cNvPr id="14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51" y="2672373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72731" y="2573313"/>
            <a:ext cx="8720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Example: </a:t>
            </a:r>
            <a:r>
              <a:rPr lang="en-US" sz="2000" b="1" dirty="0" smtClean="0"/>
              <a:t>Simpson’s Paradox</a:t>
            </a:r>
            <a:endParaRPr lang="en-US" sz="20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762912"/>
              </p:ext>
            </p:extLst>
          </p:nvPr>
        </p:nvGraphicFramePr>
        <p:xfrm>
          <a:off x="1747240" y="3090331"/>
          <a:ext cx="8128000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 stones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stones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Open Surgery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78%</a:t>
                      </a:r>
                      <a:r>
                        <a:rPr lang="en-US" baseline="0" dirty="0" smtClean="0"/>
                        <a:t> (273/350)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93% (81/87)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73% (192/263)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Percutaneous </a:t>
                      </a:r>
                      <a:r>
                        <a:rPr lang="en-US" dirty="0" err="1" smtClean="0"/>
                        <a:t>Nephrolithotomy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83%</a:t>
                      </a:r>
                      <a:r>
                        <a:rPr lang="en-US" baseline="0" dirty="0" smtClean="0"/>
                        <a:t> (289/350)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87% (234/270)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69% (55/80)</a:t>
                      </a:r>
                    </a:p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47333" y="4503709"/>
            <a:ext cx="750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Table. </a:t>
            </a:r>
            <a:r>
              <a:rPr lang="en-US" sz="2000" dirty="0" smtClean="0"/>
              <a:t>Success rate of treatments on large and small stone patients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14972" y="5131994"/>
            <a:ext cx="8941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Large feature and action space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4" y="5250506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15" y="5762745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819203" y="5642170"/>
            <a:ext cx="8941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 interactions between features and treatments are not known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0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Main Objectives: ITE Estimation, Policy Optimization (PO)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b="1" smtClean="0"/>
              <a:t>27</a:t>
            </a:fld>
            <a:endParaRPr lang="en-US" sz="1800" b="1" dirty="0"/>
          </a:p>
        </p:txBody>
      </p:sp>
      <p:pic>
        <p:nvPicPr>
          <p:cNvPr id="5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20" y="1520883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51" y="2563433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49153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20807" y="1433498"/>
            <a:ext cx="8916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Two different objectives: ITE estimation, Policy Optimization (PO)</a:t>
            </a:r>
            <a:endParaRPr lang="en-US" sz="2000" dirty="0"/>
          </a:p>
        </p:txBody>
      </p:sp>
      <p:pic>
        <p:nvPicPr>
          <p:cNvPr id="19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68" y="4656429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819203" y="2328994"/>
            <a:ext cx="8916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ITE problem</a:t>
            </a:r>
            <a:r>
              <a:rPr lang="en-US" sz="2000" dirty="0" smtClean="0"/>
              <a:t>: estimate the expected difference between treatment and control outcomes given feature vector. 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819203" y="3149215"/>
            <a:ext cx="8916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Policy Optimization (PO)</a:t>
            </a:r>
            <a:r>
              <a:rPr lang="en-US" sz="2000" dirty="0" smtClean="0"/>
              <a:t>: find a policy mapping features to actions that maximizes the expected outcomes. 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802267" y="4264097"/>
            <a:ext cx="8916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 is easier than ITE </a:t>
            </a:r>
            <a:r>
              <a:rPr lang="en-US" sz="2000" dirty="0" smtClean="0"/>
              <a:t>– one can turn ITE into action recommendation but not the other way around. But ITE literature mostly focuses on problems with 2 treatment alternatives.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717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Related Work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/>
              <a:cs typeface="Calibri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133036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smtClean="0">
                <a:latin typeface="Calibri"/>
                <a:cs typeface="Calibri"/>
              </a:rPr>
              <a:t>28</a:t>
            </a:fld>
            <a:endParaRPr lang="en-US" sz="1800" dirty="0">
              <a:latin typeface="Calibri"/>
              <a:cs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1490140" y="1176022"/>
            <a:ext cx="9144000" cy="2286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90140" y="1633222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90140" y="2090422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90140" y="2547622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90140" y="3004822"/>
            <a:ext cx="9144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776140" y="1176022"/>
            <a:ext cx="0" cy="228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94940" y="125222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Literature</a:t>
            </a:r>
            <a:endParaRPr lang="en-US" b="1" dirty="0">
              <a:latin typeface="Calibri"/>
              <a:cs typeface="Calibri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909740" y="1176022"/>
            <a:ext cx="0" cy="228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76140" y="125222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Propensities known</a:t>
            </a:r>
            <a:endParaRPr lang="en-US" b="1" dirty="0">
              <a:latin typeface="Calibri"/>
              <a:cs typeface="Calibri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7052740" y="1176022"/>
            <a:ext cx="0" cy="228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09740" y="125222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Objective</a:t>
            </a:r>
            <a:endParaRPr lang="en-US" b="1" dirty="0">
              <a:latin typeface="Calibri"/>
              <a:cs typeface="Calibri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119540" y="1176022"/>
            <a:ext cx="0" cy="228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52740" y="125222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Actions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77300" y="125222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Solution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90140" y="170942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alibri"/>
                <a:cs typeface="Calibri"/>
              </a:rPr>
              <a:t>Shalit</a:t>
            </a:r>
            <a:r>
              <a:rPr lang="en-US" dirty="0" smtClean="0">
                <a:latin typeface="Calibri"/>
                <a:cs typeface="Calibri"/>
              </a:rPr>
              <a:t> (2017)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90140" y="209042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alibri"/>
                <a:cs typeface="Calibri"/>
              </a:rPr>
              <a:t>Alaa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&amp; </a:t>
            </a:r>
            <a:r>
              <a:rPr lang="en-US" dirty="0" err="1" smtClean="0">
                <a:latin typeface="Calibri"/>
                <a:cs typeface="Calibri"/>
              </a:rPr>
              <a:t>Schaar</a:t>
            </a:r>
            <a:r>
              <a:rPr lang="en-US" dirty="0" smtClean="0">
                <a:latin typeface="Calibri"/>
                <a:cs typeface="Calibri"/>
              </a:rPr>
              <a:t> (2017)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90140" y="262382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Calibri"/>
                <a:cs typeface="Calibri"/>
              </a:rPr>
              <a:t>Swaminathan</a:t>
            </a:r>
            <a:r>
              <a:rPr lang="en-US" dirty="0" smtClean="0">
                <a:latin typeface="Calibri"/>
                <a:cs typeface="Calibri"/>
              </a:rPr>
              <a:t> (2015)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0140" y="308102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Ours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09740" y="17094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ITE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09740" y="21666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ITE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09740" y="26238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PO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09740" y="30810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PO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52740" y="17094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2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52740" y="21666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2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52740" y="26238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&gt; 2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52740" y="308102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&gt; 2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43340" y="1709423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Representation balancing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19540" y="2166622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Risk based empirical Bayes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43340" y="2623822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IPS re-weighting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43340" y="3081022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Representation balancing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41806" y="169254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NO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41806" y="216165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NO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41806" y="259304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YES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67204" y="307479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NO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527313" y="3678761"/>
            <a:ext cx="558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Our work is different than ITE/CATE estimation because: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85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98713" y="3754961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4-Point Star 85"/>
          <p:cNvSpPr/>
          <p:nvPr/>
        </p:nvSpPr>
        <p:spPr>
          <a:xfrm>
            <a:off x="2603513" y="4140192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  <a:latin typeface="Calibri"/>
              <a:cs typeface="Calibri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908313" y="4072460"/>
            <a:ext cx="80010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Ours is learning probabilities over actions (policy) to learn best actions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0" name="4-Point Star 89"/>
          <p:cNvSpPr/>
          <p:nvPr/>
        </p:nvSpPr>
        <p:spPr>
          <a:xfrm>
            <a:off x="2607758" y="4567754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  <a:latin typeface="Calibri"/>
              <a:cs typeface="Calibri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908313" y="4487326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We have NO restrictions on number of actions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92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36072" y="5226087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/>
          <p:cNvSpPr/>
          <p:nvPr/>
        </p:nvSpPr>
        <p:spPr>
          <a:xfrm>
            <a:off x="2501923" y="5124492"/>
            <a:ext cx="7055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Our work is different than existing work in Policy Optimization because: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4" name="4-Point Star 93"/>
          <p:cNvSpPr/>
          <p:nvPr/>
        </p:nvSpPr>
        <p:spPr>
          <a:xfrm>
            <a:off x="2565431" y="5561550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  <a:latin typeface="Calibri"/>
              <a:cs typeface="Calibri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832113" y="5472651"/>
            <a:ext cx="80010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NO knowledge about logging policy is assumed to be known.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6" name="4-Point Star 95"/>
          <p:cNvSpPr/>
          <p:nvPr/>
        </p:nvSpPr>
        <p:spPr>
          <a:xfrm>
            <a:off x="2548480" y="6039896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  <a:latin typeface="Calibri"/>
              <a:cs typeface="Calibri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823652" y="5832484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cs typeface="Calibri"/>
              </a:rPr>
              <a:t>Swaminathan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(</a:t>
            </a:r>
            <a:r>
              <a:rPr lang="en-US" dirty="0" smtClean="0">
                <a:solidFill>
                  <a:srgbClr val="000000"/>
                </a:solidFill>
                <a:cs typeface="Calibri"/>
              </a:rPr>
              <a:t>2015) uses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the inverse propensities to handle the bias, but ours uses domain adaption to handle the bias. 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17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Definitions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/>
              <a:cs typeface="Calibri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133036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smtClean="0">
                <a:latin typeface="Calibri"/>
                <a:cs typeface="Calibri"/>
              </a:rPr>
              <a:t>29</a:t>
            </a:fld>
            <a:endParaRPr lang="en-US" sz="1800" dirty="0">
              <a:latin typeface="Calibri"/>
              <a:cs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17" y="1461613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888062" y="1376605"/>
            <a:ext cx="865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Representation function</a:t>
            </a:r>
            <a:r>
              <a:rPr lang="en-US" sz="2000" dirty="0" smtClean="0"/>
              <a:t>:</a:t>
            </a:r>
            <a:r>
              <a:rPr lang="en-US" sz="2000" b="1" dirty="0" smtClean="0"/>
              <a:t> </a:t>
            </a:r>
            <a:endParaRPr lang="en-US" sz="2000" dirty="0"/>
          </a:p>
        </p:txBody>
      </p:sp>
      <p:pic>
        <p:nvPicPr>
          <p:cNvPr id="60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48" y="2016186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892293" y="1910011"/>
            <a:ext cx="865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Hypothesis class</a:t>
            </a:r>
            <a:r>
              <a:rPr lang="en-US" sz="2000" dirty="0" smtClean="0"/>
              <a:t>: </a:t>
            </a:r>
            <a:endParaRPr lang="en-US" sz="2000" dirty="0"/>
          </a:p>
        </p:txBody>
      </p:sp>
      <p:pic>
        <p:nvPicPr>
          <p:cNvPr id="62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79" y="2613093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896524" y="2506918"/>
            <a:ext cx="865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Source distribution:          </a:t>
            </a:r>
            <a:r>
              <a:rPr lang="en-US" sz="2000" dirty="0" smtClean="0"/>
              <a:t>on the samples                      in observational data </a:t>
            </a:r>
            <a:endParaRPr lang="en-US" sz="2000" dirty="0"/>
          </a:p>
        </p:txBody>
      </p:sp>
      <p:pic>
        <p:nvPicPr>
          <p:cNvPr id="64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43" y="3210000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1879588" y="3103825"/>
            <a:ext cx="8657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Target distribution:          </a:t>
            </a:r>
            <a:r>
              <a:rPr lang="en-US" sz="2000" dirty="0" smtClean="0"/>
              <a:t>on  the samples                      where             follows the same marginal distribution in observational data, Q is generated independently from multinomial distribution with probabilities 1/k.</a:t>
            </a:r>
            <a:endParaRPr lang="en-US" sz="2000" dirty="0"/>
          </a:p>
        </p:txBody>
      </p:sp>
      <p:pic>
        <p:nvPicPr>
          <p:cNvPr id="66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16711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1844596" y="4229907"/>
            <a:ext cx="865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Source and target value functions: </a:t>
            </a:r>
            <a:r>
              <a:rPr lang="en-US" sz="2000" dirty="0" smtClean="0"/>
              <a:t>for 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000" y="4290061"/>
            <a:ext cx="1143000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5339" y="1461613"/>
            <a:ext cx="1280160" cy="297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8100" y="1963780"/>
            <a:ext cx="320040" cy="320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6973" y="2528150"/>
            <a:ext cx="434340" cy="41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1728" y="2560752"/>
            <a:ext cx="1165860" cy="41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3208" y="3124992"/>
            <a:ext cx="434340" cy="41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4062" y="3136427"/>
            <a:ext cx="1165860" cy="41148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66096" y="3188833"/>
            <a:ext cx="685800" cy="342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82716" y="4664710"/>
            <a:ext cx="4183380" cy="5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2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Motivation: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RCTs and Observational Study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A146-03DB-4976-9A2C-71B403BA39D0}" type="slidenum">
              <a:rPr lang="en-US" sz="1800" b="1" smtClean="0"/>
              <a:t>3</a:t>
            </a:fld>
            <a:endParaRPr lang="en-US" sz="1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47" y="1279526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14" y="2687365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12034" y="1173700"/>
            <a:ext cx="87175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Randomized Controlled </a:t>
            </a:r>
            <a:r>
              <a:rPr lang="en-US" sz="2000" b="1" dirty="0" smtClean="0"/>
              <a:t>Trials (RCTs)</a:t>
            </a:r>
            <a:endParaRPr lang="en-US" sz="2000" b="1" dirty="0" smtClean="0"/>
          </a:p>
          <a:p>
            <a:pPr marL="285750" indent="-285750">
              <a:buFontTx/>
              <a:buChar char="-"/>
            </a:pPr>
            <a:r>
              <a:rPr lang="en-US" sz="1600" i="1" dirty="0" smtClean="0"/>
              <a:t>Gold standard to determine the efficacy of a </a:t>
            </a:r>
            <a:r>
              <a:rPr lang="en-US" sz="1600" i="1" dirty="0" smtClean="0"/>
              <a:t>treatment.</a:t>
            </a:r>
          </a:p>
          <a:p>
            <a:pPr marL="285750" indent="-285750">
              <a:buFontTx/>
              <a:buChar char="-"/>
            </a:pPr>
            <a:r>
              <a:rPr lang="en-US" sz="1600" i="1" dirty="0" smtClean="0"/>
              <a:t>Recruit patients, assign them to treatment and control group, and test hypothesis.</a:t>
            </a:r>
            <a:r>
              <a:rPr lang="en-US" sz="1600" i="1" dirty="0" smtClean="0"/>
              <a:t> </a:t>
            </a:r>
            <a:endParaRPr lang="en-US" sz="1600" i="1" dirty="0" smtClean="0"/>
          </a:p>
          <a:p>
            <a:pPr marL="285750" indent="-285750">
              <a:buFontTx/>
              <a:buChar char="-"/>
            </a:pPr>
            <a:endParaRPr lang="en-US" sz="1600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811503" y="2351047"/>
            <a:ext cx="87175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Observational Studies</a:t>
            </a:r>
          </a:p>
          <a:p>
            <a:pPr marL="285750" indent="-285750">
              <a:buFontTx/>
              <a:buChar char="-"/>
            </a:pPr>
            <a:r>
              <a:rPr lang="en-US" sz="1600" i="1" dirty="0" smtClean="0"/>
              <a:t>The data generated by clinicians performing treatments on real patients.  </a:t>
            </a:r>
          </a:p>
          <a:p>
            <a:pPr marL="285750" indent="-285750">
              <a:buFontTx/>
              <a:buChar char="-"/>
            </a:pPr>
            <a:r>
              <a:rPr lang="en-US" sz="1600" i="1" dirty="0" smtClean="0"/>
              <a:t>No control group, no randomization.</a:t>
            </a:r>
            <a:endParaRPr lang="en-US" sz="1600" i="1" dirty="0"/>
          </a:p>
        </p:txBody>
      </p:sp>
      <p:sp>
        <p:nvSpPr>
          <p:cNvPr id="13" name="4-Point Star 12"/>
          <p:cNvSpPr/>
          <p:nvPr/>
        </p:nvSpPr>
        <p:spPr>
          <a:xfrm>
            <a:off x="2073369" y="4230339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1349" y="4150971"/>
            <a:ext cx="860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Observational studies are great way to follow the success of a new drug after approval. </a:t>
            </a:r>
            <a:endParaRPr lang="en-US" dirty="0"/>
          </a:p>
        </p:txBody>
      </p:sp>
      <p:sp>
        <p:nvSpPr>
          <p:cNvPr id="16" name="4-Point Star 15"/>
          <p:cNvSpPr/>
          <p:nvPr/>
        </p:nvSpPr>
        <p:spPr>
          <a:xfrm>
            <a:off x="2086854" y="4759737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4679" y="4676250"/>
            <a:ext cx="860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RCTs can be designed to test hypothesis extracted from observational studies.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385616" y="3405024"/>
            <a:ext cx="9144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9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44" y="3752497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24919" y="3633445"/>
            <a:ext cx="860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RCTs and observational studies are complementary to each other: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82968" y="5443133"/>
            <a:ext cx="6624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Efficient learning from RCTs and observational studies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1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Counterfactual Estimation Bounds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/>
              <a:cs typeface="Calibri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133036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smtClean="0">
                <a:latin typeface="Calibri"/>
                <a:cs typeface="Calibri"/>
              </a:rPr>
              <a:t>30</a:t>
            </a:fld>
            <a:endParaRPr lang="en-US" sz="1800" dirty="0">
              <a:latin typeface="Calibri"/>
              <a:cs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17" y="1461613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888062" y="1376605"/>
            <a:ext cx="865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Target value is unbiased:  </a:t>
            </a:r>
            <a:endParaRPr lang="en-US" sz="2000" dirty="0"/>
          </a:p>
        </p:txBody>
      </p:sp>
      <p:pic>
        <p:nvPicPr>
          <p:cNvPr id="60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48" y="2016186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892293" y="1910011"/>
            <a:ext cx="8657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bias of the source value</a:t>
            </a:r>
            <a:r>
              <a:rPr lang="en-US" sz="2000" dirty="0" smtClean="0"/>
              <a:t>:                                                                where      is H-divergence between source and target.  </a:t>
            </a:r>
            <a:endParaRPr lang="en-US" sz="2000" dirty="0"/>
          </a:p>
        </p:txBody>
      </p:sp>
      <p:pic>
        <p:nvPicPr>
          <p:cNvPr id="64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43" y="3210000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34" y="4218493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6300" y="1376605"/>
            <a:ext cx="1691640" cy="411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3066" y="1906535"/>
            <a:ext cx="3543300" cy="4800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92293" y="3144336"/>
            <a:ext cx="275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Monte-Carlo estimator 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7023" y="2944569"/>
            <a:ext cx="3749040" cy="8001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92293" y="4097842"/>
            <a:ext cx="2596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The estimation bound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4120" y="3869287"/>
            <a:ext cx="6172200" cy="960120"/>
          </a:xfrm>
          <a:prstGeom prst="rect">
            <a:avLst/>
          </a:prstGeom>
        </p:spPr>
      </p:pic>
      <p:pic>
        <p:nvPicPr>
          <p:cNvPr id="31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532" y="5005903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896524" y="4878067"/>
            <a:ext cx="3977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Counterfactual Policy Optimization: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4323" y="4797643"/>
            <a:ext cx="4983480" cy="5257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26034" y="1931178"/>
            <a:ext cx="365760" cy="3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3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DACPOL Diagram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/>
              <a:cs typeface="Calibri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133036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smtClean="0">
                <a:latin typeface="Calibri"/>
                <a:cs typeface="Calibri"/>
              </a:rPr>
              <a:t>31</a:t>
            </a:fld>
            <a:endParaRPr lang="en-US" sz="1800" dirty="0">
              <a:latin typeface="Calibri"/>
              <a:cs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4" name="Rectangle 73"/>
          <p:cNvSpPr/>
          <p:nvPr/>
        </p:nvSpPr>
        <p:spPr>
          <a:xfrm>
            <a:off x="3387489" y="2252133"/>
            <a:ext cx="152400" cy="1981200"/>
          </a:xfrm>
          <a:prstGeom prst="rect">
            <a:avLst/>
          </a:prstGeom>
          <a:solidFill>
            <a:srgbClr val="FFFFFF"/>
          </a:solidFill>
          <a:ln>
            <a:solidFill>
              <a:srgbClr val="C105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330089" y="2328333"/>
            <a:ext cx="138872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Source data</a:t>
            </a:r>
          </a:p>
          <a:p>
            <a:r>
              <a:rPr lang="en-US" sz="1600" dirty="0">
                <a:solidFill>
                  <a:srgbClr val="000000"/>
                </a:solidFill>
                <a:latin typeface="Arial Rounded MT Bold"/>
                <a:cs typeface="Arial Rounded MT Bold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   (X, A, Y)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768489" y="2252133"/>
            <a:ext cx="152400" cy="1981200"/>
          </a:xfrm>
          <a:prstGeom prst="rect">
            <a:avLst/>
          </a:prstGeom>
          <a:solidFill>
            <a:srgbClr val="FFFFFF"/>
          </a:solidFill>
          <a:ln>
            <a:solidFill>
              <a:srgbClr val="C105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406289" y="3471333"/>
            <a:ext cx="131798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Target data</a:t>
            </a:r>
          </a:p>
          <a:p>
            <a:r>
              <a:rPr lang="en-US" sz="1600" dirty="0">
                <a:solidFill>
                  <a:srgbClr val="000000"/>
                </a:solidFill>
                <a:latin typeface="Arial Rounded MT Bold"/>
                <a:cs typeface="Arial Rounded MT Bold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    (X, Q)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759089" y="2252133"/>
            <a:ext cx="152400" cy="1981200"/>
          </a:xfrm>
          <a:prstGeom prst="rect">
            <a:avLst/>
          </a:prstGeom>
          <a:solidFill>
            <a:srgbClr val="FFFFFF"/>
          </a:solidFill>
          <a:ln>
            <a:solidFill>
              <a:srgbClr val="C105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2701689" y="2620721"/>
            <a:ext cx="685800" cy="12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2701689" y="3776133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930289" y="1413933"/>
            <a:ext cx="243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C1054D"/>
                </a:solidFill>
                <a:latin typeface="Arial Rounded MT Bold"/>
                <a:cs typeface="Arial Rounded MT Bold"/>
              </a:rPr>
              <a:t>Representation Layer</a:t>
            </a:r>
            <a:endParaRPr lang="en-US" sz="1600" dirty="0">
              <a:solidFill>
                <a:srgbClr val="C1054D"/>
              </a:solidFill>
            </a:endParaRPr>
          </a:p>
        </p:txBody>
      </p:sp>
      <p:sp>
        <p:nvSpPr>
          <p:cNvPr id="83" name="Left Brace 82"/>
          <p:cNvSpPr/>
          <p:nvPr/>
        </p:nvSpPr>
        <p:spPr>
          <a:xfrm rot="5400000">
            <a:off x="3958989" y="1147233"/>
            <a:ext cx="304800" cy="1600200"/>
          </a:xfrm>
          <a:prstGeom prst="leftBrace">
            <a:avLst>
              <a:gd name="adj1" fmla="val 8333"/>
              <a:gd name="adj2" fmla="val 49088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654689" y="2404533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…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4911489" y="2633133"/>
            <a:ext cx="685800" cy="12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5597289" y="2480733"/>
            <a:ext cx="8667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(Z,A,Y)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4911489" y="3928533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6435489" y="2633133"/>
            <a:ext cx="685800" cy="12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7197489" y="2099733"/>
            <a:ext cx="152400" cy="1066800"/>
          </a:xfrm>
          <a:prstGeom prst="rect">
            <a:avLst/>
          </a:prstGeom>
          <a:solidFill>
            <a:srgbClr val="FFFFFF"/>
          </a:solidFill>
          <a:ln>
            <a:solidFill>
              <a:srgbClr val="C105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8264289" y="2633133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7502289" y="2099733"/>
            <a:ext cx="152400" cy="1066800"/>
          </a:xfrm>
          <a:prstGeom prst="rect">
            <a:avLst/>
          </a:prstGeom>
          <a:solidFill>
            <a:srgbClr val="FFFFFF"/>
          </a:solidFill>
          <a:ln>
            <a:solidFill>
              <a:srgbClr val="C105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301889" y="3166533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…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111889" y="2099733"/>
            <a:ext cx="152400" cy="1066800"/>
          </a:xfrm>
          <a:prstGeom prst="rect">
            <a:avLst/>
          </a:prstGeom>
          <a:solidFill>
            <a:srgbClr val="FFFFFF"/>
          </a:solidFill>
          <a:ln>
            <a:solidFill>
              <a:srgbClr val="C105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Left Brace 93"/>
          <p:cNvSpPr/>
          <p:nvPr/>
        </p:nvSpPr>
        <p:spPr>
          <a:xfrm rot="5400000">
            <a:off x="7616589" y="1299633"/>
            <a:ext cx="304800" cy="1295400"/>
          </a:xfrm>
          <a:prstGeom prst="leftBrace">
            <a:avLst>
              <a:gd name="adj1" fmla="val 8333"/>
              <a:gd name="adj2" fmla="val 49088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968889" y="1413933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C1054D"/>
                </a:solidFill>
                <a:latin typeface="Arial Rounded MT Bold"/>
                <a:cs typeface="Arial Rounded MT Bold"/>
              </a:rPr>
              <a:t>Policy Layer</a:t>
            </a:r>
            <a:endParaRPr lang="en-US" sz="1600" dirty="0">
              <a:solidFill>
                <a:srgbClr val="C1054D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569089" y="2446979"/>
            <a:ext cx="137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Policy loss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en-US" sz="1600" dirty="0" smtClean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654689" y="3699933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…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197489" y="3395133"/>
            <a:ext cx="152400" cy="1066800"/>
          </a:xfrm>
          <a:prstGeom prst="rect">
            <a:avLst/>
          </a:prstGeom>
          <a:solidFill>
            <a:srgbClr val="FFFFFF"/>
          </a:solidFill>
          <a:ln>
            <a:solidFill>
              <a:srgbClr val="C105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502289" y="3395133"/>
            <a:ext cx="152400" cy="1066800"/>
          </a:xfrm>
          <a:prstGeom prst="rect">
            <a:avLst/>
          </a:prstGeom>
          <a:solidFill>
            <a:srgbClr val="FFFFFF"/>
          </a:solidFill>
          <a:ln>
            <a:solidFill>
              <a:srgbClr val="C105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8111889" y="3395133"/>
            <a:ext cx="152400" cy="1066800"/>
          </a:xfrm>
          <a:prstGeom prst="rect">
            <a:avLst/>
          </a:prstGeom>
          <a:solidFill>
            <a:srgbClr val="FFFFFF"/>
          </a:solidFill>
          <a:ln>
            <a:solidFill>
              <a:srgbClr val="C1054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>
            <a:endCxn id="98" idx="1"/>
          </p:cNvCxnSpPr>
          <p:nvPr/>
        </p:nvCxnSpPr>
        <p:spPr>
          <a:xfrm>
            <a:off x="6892689" y="3928533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435489" y="2633133"/>
            <a:ext cx="6096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8264289" y="3928533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" name="Picture 1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7989" y="2480733"/>
            <a:ext cx="317500" cy="381000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8569089" y="3776133"/>
            <a:ext cx="152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Domain loss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en-US" sz="1600" dirty="0" smtClean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5289" y="3776133"/>
            <a:ext cx="330200" cy="352213"/>
          </a:xfrm>
          <a:prstGeom prst="rect">
            <a:avLst/>
          </a:prstGeom>
        </p:spPr>
      </p:pic>
      <p:sp>
        <p:nvSpPr>
          <p:cNvPr id="107" name="Left Brace 106"/>
          <p:cNvSpPr/>
          <p:nvPr/>
        </p:nvSpPr>
        <p:spPr>
          <a:xfrm rot="5400000" flipH="1">
            <a:off x="7616589" y="4042833"/>
            <a:ext cx="228600" cy="1219200"/>
          </a:xfrm>
          <a:prstGeom prst="leftBrace">
            <a:avLst>
              <a:gd name="adj1" fmla="val 8333"/>
              <a:gd name="adj2" fmla="val 49088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6968889" y="4842933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C1054D"/>
                </a:solidFill>
                <a:latin typeface="Arial Rounded MT Bold"/>
                <a:cs typeface="Arial Rounded MT Bold"/>
              </a:rPr>
              <a:t>Domain Layer</a:t>
            </a:r>
            <a:endParaRPr lang="en-US" sz="1600" dirty="0">
              <a:solidFill>
                <a:srgbClr val="C1054D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054489" y="3699933"/>
            <a:ext cx="91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C1054D"/>
                </a:solidFill>
                <a:latin typeface="Arial Rounded MT Bold"/>
                <a:cs typeface="Arial Rounded MT Bold"/>
              </a:rPr>
              <a:t>Gradient Reversal</a:t>
            </a:r>
            <a:endParaRPr lang="en-US" sz="1200" dirty="0">
              <a:solidFill>
                <a:srgbClr val="C1054D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212878" y="3742379"/>
            <a:ext cx="689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(Z,Q)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5825889" y="3928533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1939689" y="2937933"/>
            <a:ext cx="0" cy="4696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2168289" y="2937933"/>
            <a:ext cx="0" cy="4696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906645" y="5210145"/>
            <a:ext cx="8034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Figure. </a:t>
            </a:r>
            <a:r>
              <a:rPr lang="en-US" sz="2000" dirty="0" smtClean="0"/>
              <a:t>Domain Adversarial Neural Network model based on [</a:t>
            </a:r>
            <a:r>
              <a:rPr lang="en-US" sz="2000" dirty="0" err="1" smtClean="0"/>
              <a:t>Ganin</a:t>
            </a:r>
            <a:r>
              <a:rPr lang="en-US" sz="2000" dirty="0" smtClean="0"/>
              <a:t>, 2016]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4809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DACPOL Components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/>
              <a:cs typeface="Calibri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133036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smtClean="0">
                <a:latin typeface="Calibri"/>
                <a:cs typeface="Calibri"/>
              </a:rPr>
              <a:t>32</a:t>
            </a:fld>
            <a:endParaRPr lang="en-US" sz="1800" dirty="0">
              <a:latin typeface="Calibri"/>
              <a:cs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17" y="1546281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4999" y="1398112"/>
            <a:ext cx="924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Input:                                                                   </a:t>
            </a:r>
            <a:r>
              <a:rPr lang="en-US" sz="2000" dirty="0" smtClean="0"/>
              <a:t>where                                                                . 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2950" y="1168243"/>
            <a:ext cx="3703320" cy="982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6417" y="1432462"/>
            <a:ext cx="3589020" cy="365760"/>
          </a:xfrm>
          <a:prstGeom prst="rect">
            <a:avLst/>
          </a:prstGeom>
        </p:spPr>
      </p:pic>
      <p:pic>
        <p:nvPicPr>
          <p:cNvPr id="50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81" y="2587695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883832" y="2479925"/>
            <a:ext cx="924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Representation layer: </a:t>
            </a:r>
            <a:r>
              <a:rPr lang="en-US" sz="2000" dirty="0" smtClean="0"/>
              <a:t>maps features to representations  </a:t>
            </a:r>
            <a:endParaRPr lang="en-US" sz="2000" dirty="0"/>
          </a:p>
        </p:txBody>
      </p:sp>
      <p:pic>
        <p:nvPicPr>
          <p:cNvPr id="52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12" y="3163435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1909230" y="3013331"/>
            <a:ext cx="924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Policy layer: </a:t>
            </a:r>
            <a:r>
              <a:rPr lang="en-US" sz="2000" dirty="0" smtClean="0"/>
              <a:t>maps representations to policy </a:t>
            </a:r>
            <a:endParaRPr lang="en-US" sz="2000" dirty="0"/>
          </a:p>
        </p:txBody>
      </p:sp>
      <p:pic>
        <p:nvPicPr>
          <p:cNvPr id="54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43" y="3718008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892294" y="3567904"/>
            <a:ext cx="924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Domain layer: </a:t>
            </a:r>
            <a:r>
              <a:rPr lang="en-US" sz="2000" dirty="0" smtClean="0"/>
              <a:t>maps representations to probability of data being from target. </a:t>
            </a:r>
            <a:endParaRPr lang="en-US" sz="2000" dirty="0"/>
          </a:p>
        </p:txBody>
      </p:sp>
      <p:pic>
        <p:nvPicPr>
          <p:cNvPr id="56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43" y="4310684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1892294" y="4160580"/>
            <a:ext cx="9249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Reversal layer: </a:t>
            </a:r>
            <a:r>
              <a:rPr lang="en-US" sz="2000" dirty="0" smtClean="0"/>
              <a:t>reverse gradients of domain loss in backward propagation in order to learn representations that are indifferent between source and target.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432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Experiments on Breast Cancer Dataset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/>
              <a:cs typeface="Calibri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133036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smtClean="0">
                <a:latin typeface="Calibri"/>
                <a:cs typeface="Calibri"/>
              </a:rPr>
              <a:t>33</a:t>
            </a:fld>
            <a:endParaRPr lang="en-US" sz="1800" dirty="0">
              <a:latin typeface="Calibri"/>
              <a:cs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17" y="1609782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12" y="3163435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1909230" y="3013331"/>
            <a:ext cx="9249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Artificial bias is generated in the following way: (</a:t>
            </a:r>
            <a:r>
              <a:rPr lang="en-US" sz="2000" dirty="0" err="1" smtClean="0"/>
              <a:t>i</a:t>
            </a:r>
            <a:r>
              <a:rPr lang="en-US" sz="2000" dirty="0" smtClean="0"/>
              <a:t>) generate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		      (ii) generate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		      (iii) Set</a:t>
            </a:r>
            <a:endParaRPr lang="en-US" sz="2000" dirty="0"/>
          </a:p>
        </p:txBody>
      </p:sp>
      <p:pic>
        <p:nvPicPr>
          <p:cNvPr id="56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43" y="4310684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1892294" y="4160580"/>
            <a:ext cx="924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Loss is defined as the fraction of times a suboptimal action is recommended. 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993898" y="1469272"/>
            <a:ext cx="924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10000 records of breast cancer patients, 6 chemotherapy regimens. </a:t>
            </a:r>
            <a:endParaRPr lang="en-US" sz="2000" dirty="0"/>
          </a:p>
        </p:txBody>
      </p:sp>
      <p:pic>
        <p:nvPicPr>
          <p:cNvPr id="19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48" y="2227856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93898" y="2017429"/>
            <a:ext cx="9249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outcomes for these regimens are derived based on 32 references from PubMed Clinical Queries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7267" y="3032490"/>
            <a:ext cx="1440180" cy="388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267" y="3315277"/>
            <a:ext cx="2194560" cy="434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9163" y="3617514"/>
            <a:ext cx="89154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8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Experiments: Performance Comparison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/>
              <a:cs typeface="Calibri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133036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smtClean="0">
                <a:latin typeface="Calibri"/>
                <a:cs typeface="Calibri"/>
              </a:rPr>
              <a:t>34</a:t>
            </a:fld>
            <a:endParaRPr lang="en-US" sz="1800" dirty="0">
              <a:latin typeface="Calibri"/>
              <a:cs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17" y="1609782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993898" y="1469272"/>
            <a:ext cx="924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Algorithms compared:</a:t>
            </a:r>
            <a:endParaRPr lang="en-US" sz="2000" dirty="0"/>
          </a:p>
        </p:txBody>
      </p:sp>
      <p:sp>
        <p:nvSpPr>
          <p:cNvPr id="17" name="4-Point Star 16"/>
          <p:cNvSpPr/>
          <p:nvPr/>
        </p:nvSpPr>
        <p:spPr>
          <a:xfrm>
            <a:off x="2290259" y="2129359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  <a:latin typeface="Calibri"/>
              <a:cs typeface="Calibri"/>
            </a:endParaRPr>
          </a:p>
        </p:txBody>
      </p:sp>
      <p:sp>
        <p:nvSpPr>
          <p:cNvPr id="22" name="4-Point Star 21"/>
          <p:cNvSpPr/>
          <p:nvPr/>
        </p:nvSpPr>
        <p:spPr>
          <a:xfrm>
            <a:off x="2294490" y="2578097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  <a:latin typeface="Calibri"/>
              <a:cs typeface="Calibri"/>
            </a:endParaRPr>
          </a:p>
        </p:txBody>
      </p:sp>
      <p:sp>
        <p:nvSpPr>
          <p:cNvPr id="23" name="4-Point Star 22"/>
          <p:cNvSpPr/>
          <p:nvPr/>
        </p:nvSpPr>
        <p:spPr>
          <a:xfrm>
            <a:off x="2294490" y="3043771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9333" y="1981190"/>
            <a:ext cx="795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POEM</a:t>
            </a:r>
            <a:r>
              <a:rPr lang="en-US" dirty="0" smtClean="0"/>
              <a:t>: optimizes the convex combination of IPS mean and variance estimates. 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13564" y="2451095"/>
            <a:ext cx="795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DACPOL(0)</a:t>
            </a:r>
            <a:r>
              <a:rPr lang="en-US" dirty="0" smtClean="0"/>
              <a:t>: Our algorithm with </a:t>
            </a:r>
            <a:r>
              <a:rPr lang="en-US" dirty="0" err="1" smtClean="0"/>
              <a:t>λ</a:t>
            </a:r>
            <a:r>
              <a:rPr lang="en-US" dirty="0" smtClean="0"/>
              <a:t>=0. 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717795" y="2921000"/>
            <a:ext cx="795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IPS</a:t>
            </a:r>
            <a:r>
              <a:rPr lang="en-US" dirty="0" smtClean="0"/>
              <a:t>: optimizes the IPS mean estimate. 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725459"/>
              </p:ext>
            </p:extLst>
          </p:nvPr>
        </p:nvGraphicFramePr>
        <p:xfrm>
          <a:off x="3543300" y="3661833"/>
          <a:ext cx="4690533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5367"/>
                <a:gridCol w="28151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Algorithm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DACPOL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0.292±0.006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DACPOL(0)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0.321±</a:t>
                      </a:r>
                      <a:r>
                        <a:rPr lang="en-US" dirty="0" smtClean="0"/>
                        <a:t>0.006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0.394±0.004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0.397±0.005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448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Experiments: Domain </a:t>
            </a:r>
            <a:r>
              <a:rPr 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vs</a:t>
            </a: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 Policy Loss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A146-03DB-4976-9A2C-71B403BA39D0}" type="slidenum">
              <a:rPr lang="en-US" sz="1800" b="1" smtClean="0"/>
              <a:t>35</a:t>
            </a:fld>
            <a:endParaRPr lang="en-US" sz="1800" b="1" dirty="0"/>
          </a:p>
        </p:txBody>
      </p:sp>
      <p:pic>
        <p:nvPicPr>
          <p:cNvPr id="9" name="Picture 8" descr="lambd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30" y="1075268"/>
            <a:ext cx="8614833" cy="4307417"/>
          </a:xfrm>
          <a:prstGeom prst="rect">
            <a:avLst/>
          </a:prstGeom>
        </p:spPr>
      </p:pic>
      <p:sp>
        <p:nvSpPr>
          <p:cNvPr id="11" name="4-Point Star 10"/>
          <p:cNvSpPr/>
          <p:nvPr/>
        </p:nvSpPr>
        <p:spPr>
          <a:xfrm>
            <a:off x="1638313" y="5795481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3163" y="536808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 </a:t>
            </a:r>
            <a:r>
              <a:rPr lang="en-US" sz="2000" dirty="0" err="1" smtClean="0"/>
              <a:t>λ</a:t>
            </a:r>
            <a:r>
              <a:rPr lang="en-US" sz="2000" dirty="0" smtClean="0"/>
              <a:t> increases, the representations become balanced, and the loss of DACPOL reaches a minimum. If we increase </a:t>
            </a:r>
            <a:r>
              <a:rPr lang="en-US" sz="2000" dirty="0" err="1" smtClean="0"/>
              <a:t>λ</a:t>
            </a:r>
            <a:r>
              <a:rPr lang="en-US" sz="2000" dirty="0" smtClean="0"/>
              <a:t> beyond that point, representations become unbalanced, and the loss of DACPOL increases again. 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39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Experiments: Selection bias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A146-03DB-4976-9A2C-71B403BA39D0}" type="slidenum">
              <a:rPr lang="en-US" sz="1800" b="1" smtClean="0"/>
              <a:t>36</a:t>
            </a:fld>
            <a:endParaRPr lang="en-US" sz="1800" b="1" dirty="0"/>
          </a:p>
        </p:txBody>
      </p:sp>
      <p:sp>
        <p:nvSpPr>
          <p:cNvPr id="11" name="4-Point Star 10"/>
          <p:cNvSpPr/>
          <p:nvPr/>
        </p:nvSpPr>
        <p:spPr>
          <a:xfrm>
            <a:off x="1638313" y="5795481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3163" y="5495082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the selection bias increases, domain adversarial training becomes more efficient, and hence the improvement of DACPOL over DACPOL(0) increases.</a:t>
            </a:r>
            <a:endParaRPr lang="en-US" sz="2000" dirty="0"/>
          </a:p>
        </p:txBody>
      </p:sp>
      <p:pic>
        <p:nvPicPr>
          <p:cNvPr id="12" name="Picture 11" descr="sigm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49" y="1099821"/>
            <a:ext cx="8592545" cy="42846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213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1167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Global Bandits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A146-03DB-4976-9A2C-71B403BA39D0}" type="slidenum">
              <a:rPr lang="en-US" sz="1800" b="1" smtClean="0"/>
              <a:t>37</a:t>
            </a:fld>
            <a:endParaRPr lang="en-US" sz="1800" b="1" dirty="0"/>
          </a:p>
        </p:txBody>
      </p:sp>
      <p:sp>
        <p:nvSpPr>
          <p:cNvPr id="8" name="Rectangle 7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/>
              <a:cs typeface="Calibri"/>
            </a:endParaRPr>
          </a:p>
        </p:txBody>
      </p:sp>
      <p:pic>
        <p:nvPicPr>
          <p:cNvPr id="9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17" y="1609782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93898" y="1469272"/>
            <a:ext cx="924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Multi-armed bandit model with K treatments: </a:t>
            </a:r>
            <a:endParaRPr lang="en-US" sz="2000" dirty="0"/>
          </a:p>
        </p:txBody>
      </p:sp>
      <p:sp>
        <p:nvSpPr>
          <p:cNvPr id="14" name="4-Point Star 13"/>
          <p:cNvSpPr/>
          <p:nvPr/>
        </p:nvSpPr>
        <p:spPr>
          <a:xfrm>
            <a:off x="2290259" y="2129359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09333" y="1981190"/>
            <a:ext cx="795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Assuming a single-parameter model for treatment outcomes. </a:t>
            </a:r>
            <a:endParaRPr lang="en-US" dirty="0"/>
          </a:p>
        </p:txBody>
      </p:sp>
      <p:sp>
        <p:nvSpPr>
          <p:cNvPr id="17" name="4-Point Star 16"/>
          <p:cNvSpPr/>
          <p:nvPr/>
        </p:nvSpPr>
        <p:spPr>
          <a:xfrm>
            <a:off x="2294490" y="2535763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30500" y="2450057"/>
            <a:ext cx="795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Goal</a:t>
            </a:r>
            <a:r>
              <a:rPr lang="en-US" dirty="0" smtClean="0"/>
              <a:t>: An online algorithm that maximizes cumulative outcome.</a:t>
            </a:r>
            <a:endParaRPr lang="en-US" dirty="0"/>
          </a:p>
        </p:txBody>
      </p:sp>
      <p:pic>
        <p:nvPicPr>
          <p:cNvPr id="19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2515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006881" y="3442005"/>
            <a:ext cx="924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My contribution: </a:t>
            </a:r>
            <a:endParaRPr lang="en-US" sz="2000" dirty="0"/>
          </a:p>
        </p:txBody>
      </p:sp>
      <p:sp>
        <p:nvSpPr>
          <p:cNvPr id="21" name="4-Point Star 20"/>
          <p:cNvSpPr/>
          <p:nvPr/>
        </p:nvSpPr>
        <p:spPr>
          <a:xfrm>
            <a:off x="2303242" y="4102092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2316" y="3953923"/>
            <a:ext cx="795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greedy algorithm that achieves a bounded parameter dependent regret. </a:t>
            </a:r>
            <a:endParaRPr lang="en-US" dirty="0"/>
          </a:p>
        </p:txBody>
      </p:sp>
      <p:sp>
        <p:nvSpPr>
          <p:cNvPr id="23" name="4-Point Star 22"/>
          <p:cNvSpPr/>
          <p:nvPr/>
        </p:nvSpPr>
        <p:spPr>
          <a:xfrm>
            <a:off x="2307473" y="4571997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43483" y="4422790"/>
            <a:ext cx="81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improved algorithm that achieves bounded parameter dependent regret and        worst-case regret.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9332" y="4381801"/>
            <a:ext cx="812800" cy="487680"/>
          </a:xfrm>
          <a:prstGeom prst="rect">
            <a:avLst/>
          </a:prstGeom>
        </p:spPr>
      </p:pic>
      <p:sp>
        <p:nvSpPr>
          <p:cNvPr id="25" name="4-Point Star 24"/>
          <p:cNvSpPr/>
          <p:nvPr/>
        </p:nvSpPr>
        <p:spPr>
          <a:xfrm>
            <a:off x="2290537" y="5126570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0500" y="5069121"/>
            <a:ext cx="795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matching lower bound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90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1167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Online Decision Making with Costly Information 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A146-03DB-4976-9A2C-71B403BA39D0}" type="slidenum">
              <a:rPr lang="en-US" sz="1800" b="1" smtClean="0"/>
              <a:t>38</a:t>
            </a:fld>
            <a:endParaRPr lang="en-US" sz="1800" b="1" dirty="0"/>
          </a:p>
        </p:txBody>
      </p:sp>
      <p:sp>
        <p:nvSpPr>
          <p:cNvPr id="8" name="Rectangle 7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/>
              <a:cs typeface="Calibri"/>
            </a:endParaRPr>
          </a:p>
        </p:txBody>
      </p:sp>
      <p:pic>
        <p:nvPicPr>
          <p:cNvPr id="9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17" y="1609782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93898" y="1469272"/>
            <a:ext cx="924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Multi-armed bandit model with K treatments and D information sources : </a:t>
            </a:r>
            <a:endParaRPr lang="en-US" sz="2000" dirty="0"/>
          </a:p>
        </p:txBody>
      </p:sp>
      <p:sp>
        <p:nvSpPr>
          <p:cNvPr id="14" name="4-Point Star 13"/>
          <p:cNvSpPr/>
          <p:nvPr/>
        </p:nvSpPr>
        <p:spPr>
          <a:xfrm>
            <a:off x="2290259" y="2129359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09333" y="1981190"/>
            <a:ext cx="795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costly to observe the information from the sources. </a:t>
            </a:r>
            <a:endParaRPr lang="en-US" dirty="0"/>
          </a:p>
        </p:txBody>
      </p:sp>
      <p:sp>
        <p:nvSpPr>
          <p:cNvPr id="17" name="4-Point Star 16"/>
          <p:cNvSpPr/>
          <p:nvPr/>
        </p:nvSpPr>
        <p:spPr>
          <a:xfrm>
            <a:off x="2294490" y="2535763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88166" y="2450057"/>
            <a:ext cx="795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Goal</a:t>
            </a:r>
            <a:r>
              <a:rPr lang="en-US" dirty="0" smtClean="0"/>
              <a:t>: An algorithm that maximizes cumulative outcome minus cost of information.</a:t>
            </a:r>
            <a:endParaRPr lang="en-US" dirty="0"/>
          </a:p>
        </p:txBody>
      </p:sp>
      <p:pic>
        <p:nvPicPr>
          <p:cNvPr id="19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2515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006881" y="3442005"/>
            <a:ext cx="924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My contribution: </a:t>
            </a:r>
            <a:endParaRPr lang="en-US" sz="2000" dirty="0"/>
          </a:p>
        </p:txBody>
      </p:sp>
      <p:sp>
        <p:nvSpPr>
          <p:cNvPr id="21" name="4-Point Star 20"/>
          <p:cNvSpPr/>
          <p:nvPr/>
        </p:nvSpPr>
        <p:spPr>
          <a:xfrm>
            <a:off x="2303242" y="4102092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2316" y="3953923"/>
            <a:ext cx="795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Formalized the costly decision-making problem as 2-step MDP (containing information and treatment stages .)</a:t>
            </a:r>
            <a:endParaRPr lang="en-US" dirty="0"/>
          </a:p>
        </p:txBody>
      </p:sp>
      <p:sp>
        <p:nvSpPr>
          <p:cNvPr id="23" name="4-Point Star 22"/>
          <p:cNvSpPr/>
          <p:nvPr/>
        </p:nvSpPr>
        <p:spPr>
          <a:xfrm>
            <a:off x="2307473" y="4741333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2316" y="4613293"/>
            <a:ext cx="813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algorithm that learns and selects the information sources, and treatments based on observed information to maximize cumulative gain. 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957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1167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Conclusion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FA146-03DB-4976-9A2C-71B403BA39D0}" type="slidenum">
              <a:rPr lang="en-US" sz="1800" b="1" smtClean="0"/>
              <a:t>39</a:t>
            </a:fld>
            <a:endParaRPr lang="en-US" sz="1800" b="1" dirty="0"/>
          </a:p>
        </p:txBody>
      </p:sp>
      <p:sp>
        <p:nvSpPr>
          <p:cNvPr id="8" name="Rectangle 7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/>
              <a:cs typeface="Calibri"/>
            </a:endParaRPr>
          </a:p>
        </p:txBody>
      </p:sp>
      <p:pic>
        <p:nvPicPr>
          <p:cNvPr id="9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86" y="3651925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09137" y="3552715"/>
            <a:ext cx="924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Future work on precision medicine</a:t>
            </a:r>
            <a:endParaRPr lang="en-US" sz="2000" dirty="0"/>
          </a:p>
        </p:txBody>
      </p:sp>
      <p:sp>
        <p:nvSpPr>
          <p:cNvPr id="14" name="4-Point Star 13"/>
          <p:cNvSpPr/>
          <p:nvPr/>
        </p:nvSpPr>
        <p:spPr>
          <a:xfrm>
            <a:off x="1975746" y="4220411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2617" y="4129935"/>
            <a:ext cx="795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Learning combination of treatments/dosages </a:t>
            </a:r>
            <a:endParaRPr lang="en-US" dirty="0"/>
          </a:p>
        </p:txBody>
      </p:sp>
      <p:sp>
        <p:nvSpPr>
          <p:cNvPr id="17" name="4-Point Star 16"/>
          <p:cNvSpPr/>
          <p:nvPr/>
        </p:nvSpPr>
        <p:spPr>
          <a:xfrm>
            <a:off x="1960108" y="4852284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31295" y="4733741"/>
            <a:ext cx="795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Learning treatments from time-series patient data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61537" y="1423249"/>
            <a:ext cx="9249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Learning personalized medicine from RCTs and observational data  </a:t>
            </a:r>
            <a:endParaRPr lang="en-US" sz="2000" dirty="0"/>
          </a:p>
        </p:txBody>
      </p:sp>
      <p:pic>
        <p:nvPicPr>
          <p:cNvPr id="19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36" y="1536599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4-Point Star 19"/>
          <p:cNvSpPr/>
          <p:nvPr/>
        </p:nvSpPr>
        <p:spPr>
          <a:xfrm>
            <a:off x="2009076" y="2011613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  <a:latin typeface="Calibri"/>
              <a:cs typeface="Calibri"/>
            </a:endParaRPr>
          </a:p>
        </p:txBody>
      </p:sp>
      <p:sp>
        <p:nvSpPr>
          <p:cNvPr id="22" name="4-Point Star 21"/>
          <p:cNvSpPr/>
          <p:nvPr/>
        </p:nvSpPr>
        <p:spPr>
          <a:xfrm>
            <a:off x="2002716" y="2521169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52462" y="1942480"/>
            <a:ext cx="795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Efficient design of RCTs using MDP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365947" y="2455806"/>
            <a:ext cx="795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Off-policy learning using domain-adversarial neural networks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50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    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Research Agenda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47" y="1279526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b="1" smtClean="0"/>
              <a:t>4</a:t>
            </a:fld>
            <a:endParaRPr lang="en-US" sz="1800" b="1" dirty="0"/>
          </a:p>
        </p:txBody>
      </p:sp>
      <p:pic>
        <p:nvPicPr>
          <p:cNvPr id="19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47" y="2349467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47" y="3353157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47" y="4473124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50418" y="1173700"/>
            <a:ext cx="87175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Global Bandits</a:t>
            </a:r>
          </a:p>
          <a:p>
            <a:r>
              <a:rPr lang="en-US" sz="1600" i="1" dirty="0" smtClean="0"/>
              <a:t>- Online </a:t>
            </a:r>
            <a:r>
              <a:rPr lang="en-US" sz="1600" i="1" dirty="0" smtClean="0">
                <a:solidFill>
                  <a:srgbClr val="FF0000"/>
                </a:solidFill>
              </a:rPr>
              <a:t>decision making </a:t>
            </a:r>
            <a:r>
              <a:rPr lang="en-US" sz="1600" i="1" dirty="0" smtClean="0"/>
              <a:t>from finite set of treatments assuming dependence between the actions</a:t>
            </a:r>
          </a:p>
          <a:p>
            <a:r>
              <a:rPr lang="en-US" sz="1600" i="1" dirty="0" smtClean="0"/>
              <a:t>- Appeared in AISTATS 2015 and IEEE TNNLS </a:t>
            </a:r>
            <a:endParaRPr lang="en-US" sz="16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950418" y="2168051"/>
            <a:ext cx="87175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Counterfactual Policy Optimization</a:t>
            </a:r>
          </a:p>
          <a:p>
            <a:r>
              <a:rPr lang="en-US" sz="1600" i="1" dirty="0" smtClean="0"/>
              <a:t>- Learning to </a:t>
            </a:r>
            <a:r>
              <a:rPr lang="en-US" sz="1600" i="1" dirty="0" smtClean="0">
                <a:solidFill>
                  <a:srgbClr val="FF0000"/>
                </a:solidFill>
              </a:rPr>
              <a:t>make decision </a:t>
            </a:r>
            <a:r>
              <a:rPr lang="en-US" sz="1600" i="1" dirty="0" smtClean="0"/>
              <a:t>from logged data of feature, treatment, and outcome.</a:t>
            </a:r>
          </a:p>
          <a:p>
            <a:r>
              <a:rPr lang="en-US" sz="1600" i="1" dirty="0"/>
              <a:t>- Appeared in </a:t>
            </a:r>
            <a:r>
              <a:rPr lang="en-US" sz="1600" i="1" dirty="0" smtClean="0"/>
              <a:t>AAAI, 2018, and under review on Machine Learning Journal</a:t>
            </a:r>
            <a:endParaRPr lang="en-US" sz="16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1950418" y="3152521"/>
            <a:ext cx="87175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Online Decision Making with Costly Information</a:t>
            </a:r>
          </a:p>
          <a:p>
            <a:r>
              <a:rPr lang="en-US" sz="1600" i="1" dirty="0" smtClean="0"/>
              <a:t>-Online </a:t>
            </a:r>
            <a:r>
              <a:rPr lang="en-US" sz="1600" i="1" dirty="0" smtClean="0">
                <a:solidFill>
                  <a:srgbClr val="FF0000"/>
                </a:solidFill>
              </a:rPr>
              <a:t>decision making </a:t>
            </a:r>
            <a:r>
              <a:rPr lang="en-US" sz="1600" i="1" dirty="0" smtClean="0"/>
              <a:t>to select from costly information sources and to recommend treatments.</a:t>
            </a:r>
          </a:p>
          <a:p>
            <a:r>
              <a:rPr lang="en-US" sz="1600" i="1" dirty="0" smtClean="0"/>
              <a:t>- submitted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35298" y="4272488"/>
            <a:ext cx="87175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Sequential Patient Allocation on RCTs</a:t>
            </a:r>
          </a:p>
          <a:p>
            <a:r>
              <a:rPr lang="en-US" sz="1600" i="1" dirty="0" smtClean="0"/>
              <a:t>-Sequential </a:t>
            </a:r>
            <a:r>
              <a:rPr lang="en-US" sz="1600" i="1" dirty="0" smtClean="0">
                <a:solidFill>
                  <a:srgbClr val="FF0000"/>
                </a:solidFill>
              </a:rPr>
              <a:t>decision making</a:t>
            </a:r>
            <a:r>
              <a:rPr lang="en-US" sz="1600" i="1" dirty="0" smtClean="0"/>
              <a:t> for patient recruitments to optimize the learning objective.</a:t>
            </a:r>
          </a:p>
          <a:p>
            <a:r>
              <a:rPr lang="en-US" sz="1600" i="1" dirty="0" smtClean="0"/>
              <a:t>- To be submitted</a:t>
            </a:r>
          </a:p>
          <a:p>
            <a:r>
              <a:rPr lang="en-US" sz="1600" i="1" dirty="0" smtClean="0"/>
              <a:t> 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481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Randomized Controlled Trials (RCTs)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47" y="1279526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b="1" smtClean="0"/>
              <a:t>5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950418" y="1219054"/>
            <a:ext cx="8717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RCTs are 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GOLD </a:t>
            </a:r>
            <a:r>
              <a:rPr lang="en-US" sz="2000" dirty="0" smtClean="0"/>
              <a:t>standard for evaluating new drugs &amp; treatments</a:t>
            </a:r>
            <a:r>
              <a:rPr lang="en-US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endParaRPr lang="en-US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clinical_trial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19" y="1619165"/>
            <a:ext cx="7498382" cy="27045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1930573" y="453960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average costs for trials in vital therapeutic areas such as respiratory system, anesthesia and oncology are $115.3M, $105.4M, $78.6M.    </a:t>
            </a:r>
            <a:endParaRPr lang="en-US" sz="2000" dirty="0"/>
          </a:p>
        </p:txBody>
      </p:sp>
      <p:pic>
        <p:nvPicPr>
          <p:cNvPr id="21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47" y="4788746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232" y="5417354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50419" y="529242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They take several years to conduct trials.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267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Patient Recruitment in RCTs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47" y="1279526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b="1" smtClean="0"/>
              <a:t>6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935298" y="1188818"/>
            <a:ext cx="8717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Most common approach:</a:t>
            </a:r>
            <a:r>
              <a:rPr lang="en-US" sz="2000" b="1" dirty="0" smtClean="0"/>
              <a:t> Repeated Fair Coin Flipping </a:t>
            </a:r>
            <a:endParaRPr lang="en-US" sz="2000" dirty="0" smtClean="0"/>
          </a:p>
        </p:txBody>
      </p:sp>
      <p:pic>
        <p:nvPicPr>
          <p:cNvPr id="10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827" y="1885466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65538" y="1752143"/>
            <a:ext cx="8717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 would be the best choice if the patients are recruited at once. But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17938" y="2203391"/>
            <a:ext cx="4383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- </a:t>
            </a:r>
            <a:r>
              <a:rPr lang="en-US" sz="1600" i="1" dirty="0" smtClean="0"/>
              <a:t>Impractical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02818" y="2631087"/>
            <a:ext cx="4383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- </a:t>
            </a:r>
            <a:r>
              <a:rPr lang="en-US" sz="1600" i="1" dirty="0" smtClean="0"/>
              <a:t>Unnecessary</a:t>
            </a:r>
          </a:p>
        </p:txBody>
      </p:sp>
      <p:pic>
        <p:nvPicPr>
          <p:cNvPr id="23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53" y="3559710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003175" y="3447544"/>
            <a:ext cx="8717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We can use what’ve learned to recruit the next set of patients.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84" y="4185401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07406" y="4075170"/>
            <a:ext cx="8717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We design an adaptive patient recruitment/allocation algorithm. </a:t>
            </a:r>
          </a:p>
        </p:txBody>
      </p:sp>
    </p:spTree>
    <p:extLst>
      <p:ext uri="{BB962C8B-B14F-4D97-AF65-F5344CB8AC3E}">
        <p14:creationId xmlns:p14="http://schemas.microsoft.com/office/powerpoint/2010/main" val="20277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What is done in the literature ?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47" y="1279526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b="1" smtClean="0"/>
              <a:t>7</a:t>
            </a:fld>
            <a:endParaRPr lang="en-US" sz="1800" b="1" dirty="0"/>
          </a:p>
        </p:txBody>
      </p:sp>
      <p:pic>
        <p:nvPicPr>
          <p:cNvPr id="10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48" y="1874659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72" y="2506531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0654" y="1188818"/>
            <a:ext cx="8641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Adaptive biased coin randomization: </a:t>
            </a:r>
            <a:r>
              <a:rPr lang="en-US" sz="2000" b="1" dirty="0" smtClean="0"/>
              <a:t>To balance group sizes. 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65534" y="1789244"/>
            <a:ext cx="8641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Covariate-adaptive randomization: </a:t>
            </a:r>
            <a:r>
              <a:rPr lang="en-US" sz="2000" b="1" dirty="0" smtClean="0"/>
              <a:t>To minimize the </a:t>
            </a:r>
            <a:r>
              <a:rPr lang="en-US" sz="2000" b="1" i="1" dirty="0" smtClean="0"/>
              <a:t>covariate imbalance</a:t>
            </a:r>
            <a:r>
              <a:rPr lang="en-US" sz="2000" b="1" dirty="0" smtClean="0"/>
              <a:t>.</a:t>
            </a:r>
            <a:r>
              <a:rPr lang="en-US" sz="2000" b="1" i="1" dirty="0" smtClean="0"/>
              <a:t> </a:t>
            </a:r>
            <a:endParaRPr lang="en-US" sz="20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80655" y="2411520"/>
            <a:ext cx="8641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Outcome-adaptive randomization: </a:t>
            </a:r>
            <a:r>
              <a:rPr lang="en-US" sz="2000" b="1" dirty="0" smtClean="0"/>
              <a:t>To improve patient benefit  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05207" y="2963807"/>
            <a:ext cx="83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 Multi-armed Bandits (MABs) </a:t>
            </a:r>
            <a:r>
              <a:rPr lang="en-US" sz="1600" dirty="0" smtClean="0"/>
              <a:t>[</a:t>
            </a:r>
            <a:r>
              <a:rPr lang="en-US" sz="1600" dirty="0" smtClean="0"/>
              <a:t>1,2</a:t>
            </a:r>
            <a:r>
              <a:rPr lang="en-US" sz="1600" dirty="0" smtClean="0"/>
              <a:t>] </a:t>
            </a:r>
            <a:r>
              <a:rPr lang="en-US" sz="1600" dirty="0" smtClean="0"/>
              <a:t>: An improved patient benefit, but less learning power  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391287" y="3454761"/>
            <a:ext cx="8390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 </a:t>
            </a:r>
            <a:r>
              <a:rPr lang="en-US" sz="1600" dirty="0" smtClean="0"/>
              <a:t>[3]</a:t>
            </a:r>
            <a:r>
              <a:rPr lang="en-US" sz="1600" dirty="0" smtClean="0"/>
              <a:t>: A variant of MABs to improve their learning power </a:t>
            </a:r>
            <a:endParaRPr lang="en-US" sz="1600" b="1" dirty="0"/>
          </a:p>
        </p:txBody>
      </p:sp>
      <p:pic>
        <p:nvPicPr>
          <p:cNvPr id="22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72" y="4442881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965534" y="4295970"/>
            <a:ext cx="8641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We focus on sequential patient recruitment to improve learning.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524000" y="5200666"/>
            <a:ext cx="9128880" cy="302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35122" y="5289580"/>
            <a:ext cx="9080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[1] Lai</a:t>
            </a:r>
            <a:r>
              <a:rPr lang="en-US" sz="1200" dirty="0"/>
              <a:t>, T.L. and Robbins, H., 1985. Asymptotically efficient adaptive allocation rules. Advances in applied mathematics, 6(1), pp.4-22.</a:t>
            </a:r>
            <a:endParaRPr lang="en-US" sz="12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616082" y="5586026"/>
            <a:ext cx="92387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[2] Auer</a:t>
            </a:r>
            <a:r>
              <a:rPr lang="en-US" sz="1200" dirty="0"/>
              <a:t>, P., </a:t>
            </a:r>
            <a:r>
              <a:rPr lang="en-US" sz="1200" dirty="0" err="1"/>
              <a:t>Cesa</a:t>
            </a:r>
            <a:r>
              <a:rPr lang="en-US" sz="1200" dirty="0"/>
              <a:t>-Bianchi, N. and Fischer, P., 2002. Finite-time analysis of the </a:t>
            </a:r>
            <a:r>
              <a:rPr lang="en-US" sz="1200" dirty="0" err="1"/>
              <a:t>multiarmed</a:t>
            </a:r>
            <a:r>
              <a:rPr lang="en-US" sz="1200" dirty="0"/>
              <a:t> bandit problem. Machine learning, 47(2-3), pp.235-256.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92417" y="5934670"/>
            <a:ext cx="9407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[3] </a:t>
            </a:r>
            <a:r>
              <a:rPr lang="en-US" sz="1200" dirty="0" err="1" smtClean="0"/>
              <a:t>Villar</a:t>
            </a:r>
            <a:r>
              <a:rPr lang="en-US" sz="1200" dirty="0"/>
              <a:t>, S.S., Bowden, J. and </a:t>
            </a:r>
            <a:r>
              <a:rPr lang="en-US" sz="1200" dirty="0" err="1"/>
              <a:t>Wason</a:t>
            </a:r>
            <a:r>
              <a:rPr lang="en-US" sz="1200" dirty="0"/>
              <a:t>, J., 2015. Multi-armed bandit models for the optimal design of clinical trials: benefits and challenges. Statistical science: a review journal of the Institute of Mathematical Statistics, 30(2), p.199.</a:t>
            </a:r>
          </a:p>
        </p:txBody>
      </p:sp>
    </p:spTree>
    <p:extLst>
      <p:ext uri="{BB962C8B-B14F-4D97-AF65-F5344CB8AC3E}">
        <p14:creationId xmlns:p14="http://schemas.microsoft.com/office/powerpoint/2010/main" val="14439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Design of RCTs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45" y="1452538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b="1" smtClean="0"/>
              <a:t>8</a:t>
            </a:fld>
            <a:endParaRPr lang="en-US" sz="1800" b="1" dirty="0"/>
          </a:p>
        </p:txBody>
      </p:sp>
      <p:pic>
        <p:nvPicPr>
          <p:cNvPr id="32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55" y="3963468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75" y="4892232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010832" y="1367870"/>
            <a:ext cx="859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Designer of trial sets: </a:t>
            </a:r>
            <a:endParaRPr lang="en-US" sz="2000" dirty="0"/>
          </a:p>
        </p:txBody>
      </p:sp>
      <p:sp>
        <p:nvSpPr>
          <p:cNvPr id="22" name="4-Point Star 21"/>
          <p:cNvSpPr/>
          <p:nvPr/>
        </p:nvSpPr>
        <p:spPr>
          <a:xfrm>
            <a:off x="2218281" y="1934632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</a:endParaRPr>
          </a:p>
        </p:txBody>
      </p:sp>
      <p:sp>
        <p:nvSpPr>
          <p:cNvPr id="23" name="4-Point Star 22"/>
          <p:cNvSpPr/>
          <p:nvPr/>
        </p:nvSpPr>
        <p:spPr>
          <a:xfrm>
            <a:off x="2222512" y="2425704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</a:endParaRPr>
          </a:p>
        </p:txBody>
      </p:sp>
      <p:sp>
        <p:nvSpPr>
          <p:cNvPr id="30" name="4-Point Star 29"/>
          <p:cNvSpPr/>
          <p:nvPr/>
        </p:nvSpPr>
        <p:spPr>
          <a:xfrm>
            <a:off x="2205576" y="2895609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23075" y="1853149"/>
            <a:ext cx="859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Patient Budget N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527306" y="2294540"/>
            <a:ext cx="859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Time Budget T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527306" y="2775086"/>
            <a:ext cx="859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Primary outcome of interest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1830903" y="3764742"/>
            <a:ext cx="859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Designer can recruit N patients over K = T/        steps where         is the time required to observe the primary outcome  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4" y="3835512"/>
            <a:ext cx="457200" cy="3657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7572" y="3795828"/>
            <a:ext cx="457200" cy="365760"/>
          </a:xfrm>
          <a:prstGeom prst="rect">
            <a:avLst/>
          </a:prstGeom>
        </p:spPr>
      </p:pic>
      <p:sp>
        <p:nvSpPr>
          <p:cNvPr id="40" name="4-Point Star 39"/>
          <p:cNvSpPr/>
          <p:nvPr/>
        </p:nvSpPr>
        <p:spPr>
          <a:xfrm>
            <a:off x="2188640" y="3344347"/>
            <a:ext cx="228600" cy="228600"/>
          </a:xfrm>
          <a:prstGeom prst="star4">
            <a:avLst/>
          </a:prstGeom>
          <a:solidFill>
            <a:srgbClr val="C1054D"/>
          </a:solidFill>
          <a:ln>
            <a:solidFill>
              <a:srgbClr val="C105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6101C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0370" y="3242928"/>
            <a:ext cx="859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Set of patient subgroups of interest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856301" y="4567073"/>
            <a:ext cx="8593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 example of actual RCT </a:t>
            </a:r>
            <a:r>
              <a:rPr lang="en-US" sz="2000" dirty="0" smtClean="0"/>
              <a:t>[4]</a:t>
            </a:r>
            <a:r>
              <a:rPr lang="en-US" sz="2000" dirty="0" smtClean="0"/>
              <a:t>: </a:t>
            </a:r>
          </a:p>
          <a:p>
            <a:r>
              <a:rPr lang="en-US" sz="2000" dirty="0" smtClean="0"/>
              <a:t>Patient budget : 838, outcome: 30 day mortality, study length: 36 months</a:t>
            </a:r>
          </a:p>
          <a:p>
            <a:r>
              <a:rPr lang="en-US" sz="2000" dirty="0" smtClean="0"/>
              <a:t>Patients can be recruited in monthly basis.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539120" y="5665551"/>
            <a:ext cx="9128880" cy="302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24000" y="5817592"/>
            <a:ext cx="9580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[4] Hébert</a:t>
            </a:r>
            <a:r>
              <a:rPr lang="en-US" sz="1200" dirty="0"/>
              <a:t>, P.C., Wells, G., </a:t>
            </a:r>
            <a:r>
              <a:rPr lang="en-US" sz="1200" dirty="0" err="1"/>
              <a:t>Blajchman</a:t>
            </a:r>
            <a:r>
              <a:rPr lang="en-US" sz="1200" dirty="0"/>
              <a:t>, M.A., Marshall, J., Martin, C., </a:t>
            </a:r>
            <a:r>
              <a:rPr lang="en-US" sz="1200" dirty="0" err="1"/>
              <a:t>Pagliarello</a:t>
            </a:r>
            <a:r>
              <a:rPr lang="en-US" sz="1200" dirty="0"/>
              <a:t>, G., </a:t>
            </a:r>
            <a:r>
              <a:rPr lang="en-US" sz="1200" dirty="0" err="1"/>
              <a:t>Tweeddale</a:t>
            </a:r>
            <a:r>
              <a:rPr lang="en-US" sz="1200" dirty="0"/>
              <a:t>, M., Schweitzer, I., </a:t>
            </a:r>
            <a:r>
              <a:rPr lang="en-US" sz="1200" dirty="0" err="1"/>
              <a:t>Yetisir</a:t>
            </a:r>
            <a:r>
              <a:rPr lang="en-US" sz="1200" dirty="0"/>
              <a:t>, E. and Transfusion Requirements in Critical Care Investigators for the Canadian Critical Care Trials Group, 1999. A multicenter, randomized, controlled clinical trial of transfusion requirements in critical care. New England Journal of Medicine, 340(6), pp.409-417.</a:t>
            </a:r>
          </a:p>
        </p:txBody>
      </p:sp>
    </p:spTree>
    <p:extLst>
      <p:ext uri="{BB962C8B-B14F-4D97-AF65-F5344CB8AC3E}">
        <p14:creationId xmlns:p14="http://schemas.microsoft.com/office/powerpoint/2010/main" val="335172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Outcome Model: Exponential Family Distributions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990601"/>
            <a:ext cx="9144000" cy="45719"/>
          </a:xfrm>
          <a:prstGeom prst="rect">
            <a:avLst/>
          </a:prstGeom>
          <a:solidFill>
            <a:srgbClr val="EB2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45" y="1579540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2FFA146-03DB-4976-9A2C-71B403BA39D0}" type="slidenum">
              <a:rPr lang="en-US" sz="1800" b="1" smtClean="0"/>
              <a:t>9</a:t>
            </a:fld>
            <a:endParaRPr lang="en-US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965535" y="1203936"/>
            <a:ext cx="8626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                     and                   . The single-parameter exponential family with sufficient statistic G and parameterization     relative to h is dominated  family of distributions by the following densities: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145" y="1279532"/>
            <a:ext cx="1047750" cy="247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433" y="1264408"/>
            <a:ext cx="1013560" cy="253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978" y="1541939"/>
            <a:ext cx="190500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2673" y="2238888"/>
            <a:ext cx="2990850" cy="304800"/>
          </a:xfrm>
          <a:prstGeom prst="rect">
            <a:avLst/>
          </a:prstGeom>
        </p:spPr>
      </p:pic>
      <p:pic>
        <p:nvPicPr>
          <p:cNvPr id="25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63" y="2885084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950415" y="2802653"/>
            <a:ext cx="862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Properties</a:t>
            </a:r>
            <a:r>
              <a:rPr lang="en-US" dirty="0" smtClean="0"/>
              <a:t>:                                                ,                                      .          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6404" y="2841708"/>
            <a:ext cx="2495550" cy="342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9530" y="2829085"/>
            <a:ext cx="1885950" cy="342900"/>
          </a:xfrm>
          <a:prstGeom prst="rect">
            <a:avLst/>
          </a:prstGeom>
        </p:spPr>
      </p:pic>
      <p:pic>
        <p:nvPicPr>
          <p:cNvPr id="32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04" y="3566622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981855" y="3455882"/>
            <a:ext cx="862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Examples</a:t>
            </a:r>
            <a:r>
              <a:rPr lang="en-US" dirty="0" smtClean="0"/>
              <a:t>: Bernoulli, Poisson, Exponential distribution</a:t>
            </a:r>
            <a:endParaRPr lang="en-US" dirty="0"/>
          </a:p>
        </p:txBody>
      </p:sp>
      <p:pic>
        <p:nvPicPr>
          <p:cNvPr id="34" name="Picture 5" descr="C:\Program Files\Microsoft Office\MEDIA\OFFICE14\Bullets\BD14868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03" y="4278396"/>
            <a:ext cx="198120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026015" y="4177803"/>
            <a:ext cx="862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Jeffrey’s prior on the parameter     based on outcomes                    : 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9867" y="4240052"/>
            <a:ext cx="190500" cy="2667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4330" y="4195763"/>
            <a:ext cx="1028700" cy="3048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2433" y="4547135"/>
            <a:ext cx="4667250" cy="6858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200"/>
            <a:ext cx="14478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519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5770</TotalTime>
  <Words>2575</Words>
  <Application>Microsoft Macintosh PowerPoint</Application>
  <PresentationFormat>Custom</PresentationFormat>
  <Paragraphs>399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 Selection Overview</dc:title>
  <dc:creator>kartik ahuja</dc:creator>
  <cp:lastModifiedBy>Onur Atan</cp:lastModifiedBy>
  <cp:revision>169</cp:revision>
  <dcterms:created xsi:type="dcterms:W3CDTF">2018-07-28T21:30:14Z</dcterms:created>
  <dcterms:modified xsi:type="dcterms:W3CDTF">2018-08-30T07:56:21Z</dcterms:modified>
</cp:coreProperties>
</file>